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sldIdLst>
    <p:sldId id="257" r:id="rId2"/>
    <p:sldId id="309" r:id="rId3"/>
    <p:sldId id="437" r:id="rId4"/>
    <p:sldId id="601" r:id="rId5"/>
    <p:sldId id="602" r:id="rId6"/>
    <p:sldId id="603" r:id="rId7"/>
    <p:sldId id="604" r:id="rId8"/>
    <p:sldId id="605" r:id="rId9"/>
    <p:sldId id="392" r:id="rId10"/>
    <p:sldId id="504" r:id="rId11"/>
    <p:sldId id="503" r:id="rId12"/>
    <p:sldId id="606" r:id="rId13"/>
    <p:sldId id="439" r:id="rId14"/>
    <p:sldId id="396" r:id="rId15"/>
    <p:sldId id="440" r:id="rId16"/>
    <p:sldId id="607" r:id="rId17"/>
    <p:sldId id="399" r:id="rId18"/>
    <p:sldId id="401" r:id="rId19"/>
    <p:sldId id="441" r:id="rId20"/>
    <p:sldId id="608" r:id="rId21"/>
    <p:sldId id="609" r:id="rId22"/>
    <p:sldId id="387" r:id="rId23"/>
    <p:sldId id="586" r:id="rId24"/>
    <p:sldId id="587" r:id="rId25"/>
    <p:sldId id="610" r:id="rId26"/>
    <p:sldId id="611" r:id="rId27"/>
    <p:sldId id="612" r:id="rId28"/>
    <p:sldId id="613" r:id="rId29"/>
    <p:sldId id="588" r:id="rId30"/>
    <p:sldId id="589" r:id="rId31"/>
    <p:sldId id="590" r:id="rId32"/>
    <p:sldId id="614" r:id="rId33"/>
    <p:sldId id="591" r:id="rId34"/>
    <p:sldId id="592" r:id="rId35"/>
    <p:sldId id="615" r:id="rId36"/>
    <p:sldId id="593" r:id="rId37"/>
    <p:sldId id="616" r:id="rId38"/>
    <p:sldId id="617" r:id="rId39"/>
    <p:sldId id="618" r:id="rId40"/>
    <p:sldId id="594" r:id="rId41"/>
    <p:sldId id="595" r:id="rId42"/>
    <p:sldId id="596" r:id="rId43"/>
    <p:sldId id="619" r:id="rId44"/>
    <p:sldId id="597" r:id="rId45"/>
    <p:sldId id="598" r:id="rId46"/>
    <p:sldId id="599" r:id="rId47"/>
    <p:sldId id="620" r:id="rId48"/>
    <p:sldId id="600" r:id="rId49"/>
    <p:sldId id="562" r:id="rId50"/>
    <p:sldId id="563" r:id="rId51"/>
    <p:sldId id="621" r:id="rId52"/>
    <p:sldId id="622" r:id="rId53"/>
    <p:sldId id="564" r:id="rId54"/>
    <p:sldId id="565" r:id="rId55"/>
    <p:sldId id="566" r:id="rId56"/>
    <p:sldId id="623" r:id="rId57"/>
    <p:sldId id="625" r:id="rId58"/>
    <p:sldId id="624" r:id="rId59"/>
    <p:sldId id="567" r:id="rId60"/>
    <p:sldId id="568" r:id="rId61"/>
    <p:sldId id="569" r:id="rId62"/>
    <p:sldId id="626" r:id="rId63"/>
    <p:sldId id="570" r:id="rId64"/>
    <p:sldId id="571" r:id="rId65"/>
    <p:sldId id="572" r:id="rId66"/>
    <p:sldId id="627" r:id="rId67"/>
    <p:sldId id="628" r:id="rId68"/>
    <p:sldId id="574" r:id="rId69"/>
    <p:sldId id="575" r:id="rId70"/>
    <p:sldId id="576" r:id="rId71"/>
    <p:sldId id="435" r:id="rId72"/>
    <p:sldId id="418"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73" autoAdjust="0"/>
    <p:restoredTop sz="70284" autoAdjust="0"/>
  </p:normalViewPr>
  <p:slideViewPr>
    <p:cSldViewPr>
      <p:cViewPr varScale="1">
        <p:scale>
          <a:sx n="74" d="100"/>
          <a:sy n="74" d="100"/>
        </p:scale>
        <p:origin x="1575" y="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D7E61F-E466-4520-8FCA-2A0F1269B01B}" type="datetimeFigureOut">
              <a:rPr lang="en-AU" smtClean="0"/>
              <a:pPr/>
              <a:t>26/07/2021</a:t>
            </a:fld>
            <a:endParaRPr lang="en-AU"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36B371-A471-4F1E-8623-C88C117501DF}" type="slidenum">
              <a:rPr lang="en-AU" smtClean="0"/>
              <a:pPr/>
              <a:t>‹#›</a:t>
            </a:fld>
            <a:endParaRPr lang="en-AU" dirty="0"/>
          </a:p>
        </p:txBody>
      </p:sp>
    </p:spTree>
    <p:extLst>
      <p:ext uri="{BB962C8B-B14F-4D97-AF65-F5344CB8AC3E}">
        <p14:creationId xmlns:p14="http://schemas.microsoft.com/office/powerpoint/2010/main" val="33929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126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197C488-A209-4A92-B6C0-5B74CFCC9C34}" type="slidenum">
              <a:rPr lang="en-CA" smtClean="0"/>
              <a:pPr/>
              <a:t>1</a:t>
            </a:fld>
            <a:endParaRPr lang="en-CA"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B636B371-A471-4F1E-8623-C88C117501DF}" type="slidenum">
              <a:rPr lang="en-AU" smtClean="0"/>
              <a:pPr/>
              <a:t>10</a:t>
            </a:fld>
            <a:endParaRPr lang="en-AU"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Calibri" panose="020F0502020204030204" pitchFamily="34" charset="0"/>
                <a:ea typeface="Calibri" panose="020F0502020204030204" pitchFamily="34" charset="0"/>
              </a:rPr>
              <a:t>The customer should be informed of their options and what to expect from service delivery</a:t>
            </a:r>
          </a:p>
          <a:p>
            <a:r>
              <a:rPr lang="en-GB" sz="1200" dirty="0">
                <a:effectLst/>
                <a:latin typeface="Calibri" panose="020F0502020204030204" pitchFamily="34" charset="0"/>
                <a:ea typeface="Calibri" panose="020F0502020204030204" pitchFamily="34" charset="0"/>
              </a:rPr>
              <a:t>Priority needs can influence </a:t>
            </a:r>
            <a:br>
              <a:rPr lang="en-GB" sz="1200" dirty="0">
                <a:effectLst/>
                <a:latin typeface="Calibri" panose="020F0502020204030204" pitchFamily="34" charset="0"/>
                <a:ea typeface="Calibri" panose="020F0502020204030204" pitchFamily="34" charset="0"/>
              </a:rPr>
            </a:br>
            <a:r>
              <a:rPr lang="en-GB" sz="1200" dirty="0">
                <a:effectLst/>
                <a:latin typeface="Calibri" panose="020F0502020204030204" pitchFamily="34" charset="0"/>
                <a:ea typeface="Calibri" panose="020F0502020204030204" pitchFamily="34" charset="0"/>
              </a:rPr>
              <a:t>how you plan and provide products/services</a:t>
            </a:r>
          </a:p>
          <a:p>
            <a:r>
              <a:rPr lang="en-GB" sz="1200" dirty="0">
                <a:effectLst/>
                <a:latin typeface="Calibri" panose="020F0502020204030204" pitchFamily="34" charset="0"/>
                <a:ea typeface="Calibri" panose="020F0502020204030204" pitchFamily="34" charset="0"/>
                <a:cs typeface="Times New Roman" panose="02020603050405020304" pitchFamily="18" charset="0"/>
              </a:rPr>
              <a:t>Priorities will be those things that need to be done first or which take the most time to complete.</a:t>
            </a:r>
            <a:endParaRPr lang="en-GB" sz="1200" dirty="0">
              <a:effectLst/>
              <a:latin typeface="Calibri" panose="020F0502020204030204" pitchFamily="34" charset="0"/>
              <a:ea typeface="Calibri" panose="020F0502020204030204" pitchFamily="34" charset="0"/>
            </a:endParaRPr>
          </a:p>
          <a:p>
            <a:pPr marL="0" marR="0">
              <a:spcBef>
                <a:spcPts val="0"/>
              </a:spcBef>
              <a:spcAft>
                <a:spcPts val="500"/>
              </a:spcAft>
            </a:pPr>
            <a:r>
              <a:rPr lang="en-GB" sz="1800" b="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service delivery priorities for customers may include: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Wingdings" panose="05000000000000000000" pitchFamily="2" charset="2"/>
              <a:buChar char=""/>
            </a:pPr>
            <a:r>
              <a:rPr lang="en-GB" sz="18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Key points of information about products/services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Wingdings" panose="05000000000000000000" pitchFamily="2" charset="2"/>
              <a:buChar char=""/>
            </a:pPr>
            <a:r>
              <a:rPr lang="en-GB" sz="18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Costs and payment methods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Wingdings" panose="05000000000000000000" pitchFamily="2" charset="2"/>
              <a:buChar char=""/>
            </a:pPr>
            <a:r>
              <a:rPr lang="en-GB" sz="18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Delivery methods and timelines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Wingdings" panose="05000000000000000000" pitchFamily="2" charset="2"/>
              <a:buChar char=""/>
            </a:pPr>
            <a:r>
              <a:rPr lang="en-GB" sz="18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Specialist help and assistance.</a:t>
            </a:r>
            <a:r>
              <a:rPr lang="en-GB" sz="1800" dirty="0">
                <a:solidFill>
                  <a:srgbClr val="1F497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636B371-A471-4F1E-8623-C88C117501DF}" type="slidenum">
              <a:rPr lang="en-AU" smtClean="0"/>
              <a:pPr/>
              <a:t>11</a:t>
            </a:fld>
            <a:endParaRPr lang="en-AU" dirty="0"/>
          </a:p>
        </p:txBody>
      </p:sp>
    </p:spTree>
    <p:extLst>
      <p:ext uri="{BB962C8B-B14F-4D97-AF65-F5344CB8AC3E}">
        <p14:creationId xmlns:p14="http://schemas.microsoft.com/office/powerpoint/2010/main" val="660449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Organisational requirements will be governed by several things; this will direct how business is carried out. It will include working according to the relevant business legislation/regulations and the organisation’s own internal practices. You must follow this guidance when providing customer service and follow the necessary organisational procedures.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636B371-A471-4F1E-8623-C88C117501DF}" type="slidenum">
              <a:rPr lang="en-AU" smtClean="0"/>
              <a:pPr/>
              <a:t>12</a:t>
            </a:fld>
            <a:endParaRPr lang="en-AU" dirty="0"/>
          </a:p>
        </p:txBody>
      </p:sp>
    </p:spTree>
    <p:extLst>
      <p:ext uri="{BB962C8B-B14F-4D97-AF65-F5344CB8AC3E}">
        <p14:creationId xmlns:p14="http://schemas.microsoft.com/office/powerpoint/2010/main" val="399526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157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A6E26F-96BA-4DF1-B49B-95B940B4C55F}" type="slidenum">
              <a:rPr lang="en-CA" smtClean="0"/>
              <a:pPr/>
              <a:t>13</a:t>
            </a:fld>
            <a:endParaRPr lang="en-CA"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B636B371-A471-4F1E-8623-C88C117501DF}" type="slidenum">
              <a:rPr lang="en-AU" smtClean="0"/>
              <a:pPr/>
              <a:t>14</a:t>
            </a:fld>
            <a:endParaRPr lang="en-AU"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1200"/>
              </a:spcBef>
              <a:spcAft>
                <a:spcPts val="300"/>
              </a:spcAft>
            </a:pPr>
            <a:r>
              <a:rPr lang="en-GB" sz="1800" b="1" dirty="0">
                <a:solidFill>
                  <a:srgbClr val="1F497D"/>
                </a:solidFill>
                <a:effectLst/>
                <a:latin typeface="Calibri" panose="020F0502020204030204" pitchFamily="34" charset="0"/>
                <a:cs typeface="Times New Roman" panose="02020603050405020304" pitchFamily="18" charset="0"/>
              </a:rPr>
              <a:t>Explaining customer options and choices</a:t>
            </a:r>
            <a:endParaRPr lang="en-US" sz="1800" b="1" dirty="0">
              <a:effectLst/>
              <a:latin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GB" sz="18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When identifying customer options and choices, you need to be in possession of all the facts. If you need to check or confirm any details with your organisation, you should do this. It is much better to be prepared, so you minimise any disruptions to customer communications and decision-making.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GB" sz="18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The options and choices should be explained clearly and fully. Any terms or conditions that apply must also be given. They will need the full facts, so they are able to make an informed decision. To do this, you should think about how to communicate this in the easiest way, so the customer gains an accurate understanding.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636B371-A471-4F1E-8623-C88C117501DF}" type="slidenum">
              <a:rPr lang="en-AU" smtClean="0"/>
              <a:pPr/>
              <a:t>15</a:t>
            </a:fld>
            <a:endParaRPr lang="en-AU" dirty="0"/>
          </a:p>
        </p:txBody>
      </p:sp>
    </p:spTree>
    <p:extLst>
      <p:ext uri="{BB962C8B-B14F-4D97-AF65-F5344CB8AC3E}">
        <p14:creationId xmlns:p14="http://schemas.microsoft.com/office/powerpoint/2010/main" val="25563461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Information should be given clearly and concisely. You should take the necessary time to speak or communicate with the customer. The aspects should be explained carefully and with an awareness of the customer’s existing knowledge, so you don’t under or over-explain information. This may need to be done face-to-face or in writing. Depending on the method of interaction, you should think about how the information is best given, such as the order and how to phrase the key points.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636B371-A471-4F1E-8623-C88C117501DF}" type="slidenum">
              <a:rPr lang="en-AU" smtClean="0"/>
              <a:pPr/>
              <a:t>16</a:t>
            </a:fld>
            <a:endParaRPr lang="en-AU" dirty="0"/>
          </a:p>
        </p:txBody>
      </p:sp>
    </p:spTree>
    <p:extLst>
      <p:ext uri="{BB962C8B-B14F-4D97-AF65-F5344CB8AC3E}">
        <p14:creationId xmlns:p14="http://schemas.microsoft.com/office/powerpoint/2010/main" val="8471161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157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A6E26F-96BA-4DF1-B49B-95B940B4C55F}" type="slidenum">
              <a:rPr lang="en-CA" smtClean="0"/>
              <a:pPr/>
              <a:t>17</a:t>
            </a:fld>
            <a:endParaRPr lang="en-CA"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B636B371-A471-4F1E-8623-C88C117501DF}" type="slidenum">
              <a:rPr lang="en-AU" smtClean="0"/>
              <a:pPr/>
              <a:t>18</a:t>
            </a:fld>
            <a:endParaRPr lang="en-AU"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GB" sz="18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If you are unable to meet a customer’s needs, then it is important to say so, clearly and simply. You should seek help from the relevant person at your organisation (or elsewhere) to resolve this. For example, if a part of service delivery is above your level of decision-making, you may need to obtain a senior manager’s approval to proceed; equally, if others are involved in providing service delivery, you may need to check if they are able to complete the necessary actions. You must work within the scope of your role and recognise when assistance is needed.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Alternatively, if this is something that your organisation simply cannot provide, you should let the customer know without delay. You should be completely honest and recognise when a limitation prevents you from providing the customer with the service they require</a:t>
            </a:r>
            <a:endParaRPr lang="en-US" dirty="0"/>
          </a:p>
        </p:txBody>
      </p:sp>
      <p:sp>
        <p:nvSpPr>
          <p:cNvPr id="4" name="Slide Number Placeholder 3"/>
          <p:cNvSpPr>
            <a:spLocks noGrp="1"/>
          </p:cNvSpPr>
          <p:nvPr>
            <p:ph type="sldNum" sz="quarter" idx="5"/>
          </p:nvPr>
        </p:nvSpPr>
        <p:spPr/>
        <p:txBody>
          <a:bodyPr/>
          <a:lstStyle/>
          <a:p>
            <a:fld id="{B636B371-A471-4F1E-8623-C88C117501DF}" type="slidenum">
              <a:rPr lang="en-AU" smtClean="0"/>
              <a:pPr/>
              <a:t>19</a:t>
            </a:fld>
            <a:endParaRPr lang="en-AU" dirty="0"/>
          </a:p>
        </p:txBody>
      </p:sp>
    </p:spTree>
    <p:extLst>
      <p:ext uri="{BB962C8B-B14F-4D97-AF65-F5344CB8AC3E}">
        <p14:creationId xmlns:p14="http://schemas.microsoft.com/office/powerpoint/2010/main" val="3728746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B636B371-A471-4F1E-8623-C88C117501DF}" type="slidenum">
              <a:rPr lang="en-AU" smtClean="0"/>
              <a:pPr/>
              <a:t>2</a:t>
            </a:fld>
            <a:endParaRPr lang="en-AU"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1F497D"/>
                </a:solidFill>
                <a:effectLst/>
                <a:latin typeface="Calibri" panose="020F0502020204030204" pitchFamily="34" charset="0"/>
                <a:ea typeface="Calibri" panose="020F0502020204030204" pitchFamily="34" charset="0"/>
                <a:cs typeface="Calibri" panose="020F0502020204030204" pitchFamily="34" charset="0"/>
              </a:rPr>
              <a:t>Another example of seeking assistance is where a situation makes it relevant and appropriate to speak with another customer; they may have gone through a similar service delivery experience or had a similar set of needs. For example, a landscape business speaks to a previous customer to gain information about a certain feature they had in their project. They are then able to give information about this to a new customer who is unsure if this is right for them. This is not appropriate for all types of businesses, but it can be useful for some; if doing so, it is important to remember that customer’s personal details are not disclosed to others.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636B371-A471-4F1E-8623-C88C117501DF}" type="slidenum">
              <a:rPr lang="en-AU" smtClean="0"/>
              <a:pPr/>
              <a:t>20</a:t>
            </a:fld>
            <a:endParaRPr lang="en-AU" dirty="0"/>
          </a:p>
        </p:txBody>
      </p:sp>
    </p:spTree>
    <p:extLst>
      <p:ext uri="{BB962C8B-B14F-4D97-AF65-F5344CB8AC3E}">
        <p14:creationId xmlns:p14="http://schemas.microsoft.com/office/powerpoint/2010/main" val="21454176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1F497D"/>
                </a:solidFill>
                <a:effectLst/>
                <a:latin typeface="Calibri" panose="020F0502020204030204" pitchFamily="34" charset="0"/>
                <a:ea typeface="Calibri" panose="020F0502020204030204" pitchFamily="34" charset="0"/>
                <a:cs typeface="Calibri" panose="020F0502020204030204" pitchFamily="34" charset="0"/>
              </a:rPr>
              <a:t>For example, if you encounter a problem that is not within your authority to deal with, you will report this immediately to a supervisor or manager and seek their assistance. Equally, if you are arranging delivery of goods, you are most likely going to process or submit an order to the despatch department with written delivery details. Conventions are the established ways to do things and should be followed. There will be conventions for how you address and speak with others, such as when to communicate and which method you should use. Over time and with a positive approach, you will be able to build a rapport with your colleagues and develop productive and trustful working relationships. It is important to be professional and work together as a team, and this is improved by having good communication.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636B371-A471-4F1E-8623-C88C117501DF}" type="slidenum">
              <a:rPr lang="en-AU" smtClean="0"/>
              <a:pPr/>
              <a:t>21</a:t>
            </a:fld>
            <a:endParaRPr lang="en-AU" dirty="0"/>
          </a:p>
        </p:txBody>
      </p:sp>
    </p:spTree>
    <p:extLst>
      <p:ext uri="{BB962C8B-B14F-4D97-AF65-F5344CB8AC3E}">
        <p14:creationId xmlns:p14="http://schemas.microsoft.com/office/powerpoint/2010/main" val="19997475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157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A6E26F-96BA-4DF1-B49B-95B940B4C55F}" type="slidenum">
              <a:rPr lang="en-CA" smtClean="0"/>
              <a:pPr/>
              <a:t>22</a:t>
            </a:fld>
            <a:endParaRPr lang="en-CA"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B636B371-A471-4F1E-8623-C88C117501DF}" type="slidenum">
              <a:rPr lang="en-AU" smtClean="0"/>
              <a:pPr/>
              <a:t>23</a:t>
            </a:fld>
            <a:endParaRPr lang="en-AU"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157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A6E26F-96BA-4DF1-B49B-95B940B4C55F}" type="slidenum">
              <a:rPr lang="en-CA" smtClean="0"/>
              <a:pPr/>
              <a:t>29</a:t>
            </a:fld>
            <a:endParaRPr lang="en-CA"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B636B371-A471-4F1E-8623-C88C117501DF}" type="slidenum">
              <a:rPr lang="en-AU" smtClean="0"/>
              <a:pPr/>
              <a:t>30</a:t>
            </a:fld>
            <a:endParaRPr lang="en-AU"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157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A6E26F-96BA-4DF1-B49B-95B940B4C55F}" type="slidenum">
              <a:rPr lang="en-CA" smtClean="0"/>
              <a:pPr/>
              <a:t>33</a:t>
            </a:fld>
            <a:endParaRPr lang="en-CA"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B636B371-A471-4F1E-8623-C88C117501DF}" type="slidenum">
              <a:rPr lang="en-AU" smtClean="0"/>
              <a:pPr/>
              <a:t>34</a:t>
            </a:fld>
            <a:endParaRPr lang="en-AU"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157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A6E26F-96BA-4DF1-B49B-95B940B4C55F}" type="slidenum">
              <a:rPr lang="en-CA" smtClean="0"/>
              <a:pPr/>
              <a:t>40</a:t>
            </a:fld>
            <a:endParaRPr lang="en-CA"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B636B371-A471-4F1E-8623-C88C117501DF}" type="slidenum">
              <a:rPr lang="en-AU" smtClean="0"/>
              <a:pPr/>
              <a:t>41</a:t>
            </a:fld>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GB" sz="1200" dirty="0">
                <a:effectLst/>
                <a:latin typeface="Calibri" panose="020F0502020204030204" pitchFamily="34" charset="0"/>
                <a:ea typeface="Calibri" panose="020F0502020204030204" pitchFamily="34" charset="0"/>
                <a:cs typeface="Times New Roman" panose="02020603050405020304" pitchFamily="18" charset="0"/>
              </a:rPr>
              <a:t>What customers want will be governed by different things, and this will depend on what your organisation does and how it operates</a:t>
            </a:r>
          </a:p>
          <a:p>
            <a:r>
              <a:rPr lang="en-GB" sz="1200" dirty="0">
                <a:effectLst/>
                <a:latin typeface="Calibri" panose="020F0502020204030204" pitchFamily="34" charset="0"/>
                <a:ea typeface="Calibri" panose="020F0502020204030204" pitchFamily="34" charset="0"/>
                <a:cs typeface="Times New Roman" panose="02020603050405020304" pitchFamily="18" charset="0"/>
              </a:rPr>
              <a:t>Customers will have an image in mind of the type of service they expect from businesses.</a:t>
            </a:r>
            <a:endParaRPr lang="en-GB" dirty="0"/>
          </a:p>
          <a:p>
            <a:pPr marL="0" marR="0">
              <a:spcBef>
                <a:spcPts val="0"/>
              </a:spcBef>
              <a:spcAft>
                <a:spcPts val="500"/>
              </a:spcAft>
            </a:pPr>
            <a:r>
              <a:rPr lang="en-GB" sz="1800" b="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For example, customer needs and expectations can be influenced by:</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Wingdings" panose="05000000000000000000" pitchFamily="2" charset="2"/>
              <a:buChar char=""/>
            </a:pPr>
            <a:r>
              <a:rPr lang="en-GB" sz="18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Cost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Wingdings" panose="05000000000000000000" pitchFamily="2" charset="2"/>
              <a:buChar char=""/>
            </a:pPr>
            <a:r>
              <a:rPr lang="en-GB" sz="18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Quality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Wingdings" panose="05000000000000000000" pitchFamily="2" charset="2"/>
              <a:buChar char=""/>
            </a:pPr>
            <a:r>
              <a:rPr lang="en-GB" sz="18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Safety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Wingdings" panose="05000000000000000000" pitchFamily="2" charset="2"/>
              <a:buChar char=""/>
            </a:pPr>
            <a:r>
              <a:rPr lang="en-GB" sz="18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Industry standards and regulations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Wingdings" panose="05000000000000000000" pitchFamily="2" charset="2"/>
              <a:buChar char=""/>
            </a:pPr>
            <a:r>
              <a:rPr lang="en-GB" sz="18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Product/service type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Wingdings" panose="05000000000000000000" pitchFamily="2" charset="2"/>
              <a:buChar char=""/>
            </a:pPr>
            <a:r>
              <a:rPr lang="en-GB" sz="18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Product/service availability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Wingdings" panose="05000000000000000000" pitchFamily="2" charset="2"/>
              <a:buChar char=""/>
            </a:pPr>
            <a:r>
              <a:rPr lang="en-GB" sz="18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Product/service delivery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Wingdings" panose="05000000000000000000" pitchFamily="2" charset="2"/>
              <a:buChar char=""/>
            </a:pPr>
            <a:r>
              <a:rPr lang="en-GB" sz="18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Product/service lifecycle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Wingdings" panose="05000000000000000000" pitchFamily="2" charset="2"/>
              <a:buChar char=""/>
            </a:pPr>
            <a:r>
              <a:rPr lang="en-GB" sz="18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Consumer trends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Wingdings" panose="05000000000000000000" pitchFamily="2" charset="2"/>
              <a:buChar char=""/>
            </a:pPr>
            <a:r>
              <a:rPr lang="en-GB" sz="18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Local and world events.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636B371-A471-4F1E-8623-C88C117501DF}" type="slidenum">
              <a:rPr lang="en-AU" smtClean="0"/>
              <a:pPr/>
              <a:t>3</a:t>
            </a:fld>
            <a:endParaRPr lang="en-AU" dirty="0"/>
          </a:p>
        </p:txBody>
      </p:sp>
    </p:spTree>
    <p:extLst>
      <p:ext uri="{BB962C8B-B14F-4D97-AF65-F5344CB8AC3E}">
        <p14:creationId xmlns:p14="http://schemas.microsoft.com/office/powerpoint/2010/main" val="21158625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157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A6E26F-96BA-4DF1-B49B-95B940B4C55F}" type="slidenum">
              <a:rPr lang="en-CA" smtClean="0"/>
              <a:pPr/>
              <a:t>44</a:t>
            </a:fld>
            <a:endParaRPr lang="en-CA"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B636B371-A471-4F1E-8623-C88C117501DF}" type="slidenum">
              <a:rPr lang="en-AU" smtClean="0"/>
              <a:pPr/>
              <a:t>45</a:t>
            </a:fld>
            <a:endParaRPr lang="en-AU"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157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A6E26F-96BA-4DF1-B49B-95B940B4C55F}" type="slidenum">
              <a:rPr lang="en-CA" smtClean="0"/>
              <a:pPr/>
              <a:t>48</a:t>
            </a:fld>
            <a:endParaRPr lang="en-CA"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B636B371-A471-4F1E-8623-C88C117501DF}" type="slidenum">
              <a:rPr lang="en-AU" smtClean="0"/>
              <a:pPr/>
              <a:t>49</a:t>
            </a:fld>
            <a:endParaRPr lang="en-AU"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157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A6E26F-96BA-4DF1-B49B-95B940B4C55F}" type="slidenum">
              <a:rPr lang="en-CA" smtClean="0"/>
              <a:pPr/>
              <a:t>53</a:t>
            </a:fld>
            <a:endParaRPr lang="en-CA"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B636B371-A471-4F1E-8623-C88C117501DF}" type="slidenum">
              <a:rPr lang="en-AU" smtClean="0"/>
              <a:pPr/>
              <a:t>54</a:t>
            </a:fld>
            <a:endParaRPr lang="en-AU"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157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A6E26F-96BA-4DF1-B49B-95B940B4C55F}" type="slidenum">
              <a:rPr lang="en-CA" smtClean="0"/>
              <a:pPr/>
              <a:t>59</a:t>
            </a:fld>
            <a:endParaRPr lang="en-CA"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B636B371-A471-4F1E-8623-C88C117501DF}" type="slidenum">
              <a:rPr lang="en-AU" smtClean="0"/>
              <a:pPr/>
              <a:t>60</a:t>
            </a:fld>
            <a:endParaRPr lang="en-AU"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157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A6E26F-96BA-4DF1-B49B-95B940B4C55F}" type="slidenum">
              <a:rPr lang="en-CA" smtClean="0"/>
              <a:pPr/>
              <a:t>63</a:t>
            </a:fld>
            <a:endParaRPr lang="en-CA"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B636B371-A471-4F1E-8623-C88C117501DF}" type="slidenum">
              <a:rPr lang="en-AU" smtClean="0"/>
              <a:pPr/>
              <a:t>64</a:t>
            </a:fld>
            <a:endParaRPr lang="en-A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a:lnSpc>
                <a:spcPct val="115000"/>
              </a:lnSpc>
              <a:spcBef>
                <a:spcPts val="1200"/>
              </a:spcBef>
              <a:spcAft>
                <a:spcPts val="300"/>
              </a:spcAft>
            </a:pPr>
            <a:r>
              <a:rPr lang="en-GB" sz="1800" b="1" dirty="0">
                <a:solidFill>
                  <a:srgbClr val="1F497D"/>
                </a:solidFill>
                <a:effectLst/>
                <a:latin typeface="Calibri" panose="020F0502020204030204" pitchFamily="34" charset="0"/>
                <a:cs typeface="Times New Roman" panose="02020603050405020304" pitchFamily="18" charset="0"/>
              </a:rPr>
              <a:t>Identifying customer needs and expectations</a:t>
            </a:r>
            <a:endParaRPr lang="en-US" sz="1800" b="1" dirty="0">
              <a:effectLst/>
              <a:latin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GB" sz="18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The first thing you should know is what your customers need and expect from your organisation. Therefore, a dialogue should take place with customers at regular times. This can be done when speaking and interacting with customers during the course of business, and it can be done by seeking customer feedback.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GB" sz="18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Having a very clear understanding of the customer’s needs and expectations is absolutely vital in the delivery of good quality service. Unless you know what the customer wants, it can be very difficult (if not impossible) to deliver a service that meets their expectations.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636B371-A471-4F1E-8623-C88C117501DF}" type="slidenum">
              <a:rPr lang="en-AU" smtClean="0"/>
              <a:pPr/>
              <a:t>4</a:t>
            </a:fld>
            <a:endParaRPr lang="en-AU" dirty="0"/>
          </a:p>
        </p:txBody>
      </p:sp>
    </p:spTree>
    <p:extLst>
      <p:ext uri="{BB962C8B-B14F-4D97-AF65-F5344CB8AC3E}">
        <p14:creationId xmlns:p14="http://schemas.microsoft.com/office/powerpoint/2010/main" val="16751016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B636B371-A471-4F1E-8623-C88C117501DF}" type="slidenum">
              <a:rPr lang="en-AU" smtClean="0"/>
              <a:pPr/>
              <a:t>68</a:t>
            </a:fld>
            <a:endParaRPr lang="en-AU"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157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A6E26F-96BA-4DF1-B49B-95B940B4C55F}" type="slidenum">
              <a:rPr lang="en-CA" smtClean="0"/>
              <a:pPr/>
              <a:t>70</a:t>
            </a:fld>
            <a:endParaRPr lang="en-CA"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bwMode="auto">
          <a:noFill/>
          <a:ln>
            <a:solidFill>
              <a:srgbClr val="000000"/>
            </a:solidFill>
            <a:miter lim="800000"/>
            <a:headEnd/>
            <a:tailEnd/>
          </a:ln>
        </p:spPr>
      </p:sp>
      <p:sp>
        <p:nvSpPr>
          <p:cNvPr id="2406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2406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18C356B-835B-42F1-94E9-63081C6F05C3}" type="slidenum">
              <a:rPr lang="en-CA" smtClean="0"/>
              <a:pPr/>
              <a:t>72</a:t>
            </a:fld>
            <a:endParaRPr lang="en-CA"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marR="0">
              <a:lnSpc>
                <a:spcPct val="115000"/>
              </a:lnSpc>
              <a:spcBef>
                <a:spcPts val="1200"/>
              </a:spcBef>
              <a:spcAft>
                <a:spcPts val="300"/>
              </a:spcAft>
            </a:pPr>
            <a:r>
              <a:rPr lang="en-GB" sz="1800" b="1" dirty="0">
                <a:solidFill>
                  <a:srgbClr val="1F497D"/>
                </a:solidFill>
                <a:effectLst/>
                <a:latin typeface="Calibri" panose="020F0502020204030204" pitchFamily="34" charset="0"/>
                <a:cs typeface="Times New Roman" panose="02020603050405020304" pitchFamily="18" charset="0"/>
              </a:rPr>
              <a:t>Interpersonal skills</a:t>
            </a:r>
            <a:endParaRPr lang="en-US" sz="1800" b="1" dirty="0">
              <a:effectLst/>
              <a:latin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GB" sz="1800" dirty="0">
                <a:solidFill>
                  <a:srgbClr val="1F497D"/>
                </a:solidFill>
                <a:effectLst/>
                <a:latin typeface="Calibri" panose="020F0502020204030204" pitchFamily="34" charset="0"/>
                <a:ea typeface="Calibri" panose="020F0502020204030204" pitchFamily="34" charset="0"/>
                <a:cs typeface="Calibri" panose="020F0502020204030204" pitchFamily="34" charset="0"/>
              </a:rPr>
              <a:t>In your interactions, you should use effective interpersonal skills; along with communication, this is also about how you present yourself and how you respond to others. It can include your mannerisms, body language, and the tone of your communication (such as being friendly or being abrupt). If you have good interpersonal skills, you will be able to engage positively with others and build trust and rapport. People want to be treated with respect; if you do this, you will most likely have a better and more productive interaction.</a:t>
            </a:r>
            <a:r>
              <a:rPr lang="en-GB" sz="18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500"/>
              </a:spcAft>
            </a:pPr>
            <a:r>
              <a:rPr lang="en-GB" sz="1800" b="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When identifying and clarifying customer needs and expectations, you should:</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Wingdings" panose="05000000000000000000" pitchFamily="2" charset="2"/>
              <a:buChar char=""/>
            </a:pPr>
            <a:r>
              <a:rPr lang="en-GB" sz="18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Interact in a polite, professional, friendly, and warm manner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Wingdings" panose="05000000000000000000" pitchFamily="2" charset="2"/>
              <a:buChar char=""/>
            </a:pPr>
            <a:r>
              <a:rPr lang="en-GB" sz="18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In face-to-face discussions, have a neat and tidy appearance, and use appropriate body language/non-verbal cues to engage with the customer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Wingdings" panose="05000000000000000000" pitchFamily="2" charset="2"/>
              <a:buChar char=""/>
            </a:pPr>
            <a:r>
              <a:rPr lang="en-GB" sz="18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Be clear in your use of language and terminology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Wingdings" panose="05000000000000000000" pitchFamily="2" charset="2"/>
              <a:buChar char=""/>
            </a:pPr>
            <a:r>
              <a:rPr lang="en-GB" sz="18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Listen to what the customer says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Wingdings" panose="05000000000000000000" pitchFamily="2" charset="2"/>
              <a:buChar char=""/>
            </a:pPr>
            <a:r>
              <a:rPr lang="en-GB" sz="18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Ask questions to check you understand what they have said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Wingdings" panose="05000000000000000000" pitchFamily="2" charset="2"/>
              <a:buChar char=""/>
            </a:pPr>
            <a:r>
              <a:rPr lang="en-GB" sz="18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Ask the customer to confirm their requirements or summarise/paraphrase this back to them to make sure you both agree on what is required.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636B371-A471-4F1E-8623-C88C117501DF}" type="slidenum">
              <a:rPr lang="en-AU" smtClean="0"/>
              <a:pPr/>
              <a:t>5</a:t>
            </a:fld>
            <a:endParaRPr lang="en-AU" dirty="0"/>
          </a:p>
        </p:txBody>
      </p:sp>
    </p:spTree>
    <p:extLst>
      <p:ext uri="{BB962C8B-B14F-4D97-AF65-F5344CB8AC3E}">
        <p14:creationId xmlns:p14="http://schemas.microsoft.com/office/powerpoint/2010/main" val="946473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a:lnSpc>
                <a:spcPct val="115000"/>
              </a:lnSpc>
              <a:spcBef>
                <a:spcPts val="0"/>
              </a:spcBef>
              <a:spcAft>
                <a:spcPts val="1000"/>
              </a:spcAft>
            </a:pPr>
            <a:r>
              <a:rPr lang="en-GB" sz="18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Listening sounds easy, but it is more than just giving others the time and methods to communicate with you. It is truly listening to the words and the meanings that are being said and using this to form decisions and take action.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GB" sz="18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This is commonly referred to as active listening, and it is giving the other person your full attention when you are engaged in the communication. For example, it is impossible to listen actively when you look at a mobile phone, glance out of the window, or think about what you’re having for dinner later; you can end up missing out words, making assumptions, or misinterpreting feelings.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800"/>
              </a:spcAft>
              <a:buFont typeface="Wingdings" panose="05000000000000000000" pitchFamily="2" charset="2"/>
              <a:buChar char=""/>
            </a:pPr>
            <a:r>
              <a:rPr lang="en-GB" sz="12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Stop everything that you are doing and focus on the other person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800"/>
              </a:spcAft>
              <a:buFont typeface="Wingdings" panose="05000000000000000000" pitchFamily="2" charset="2"/>
              <a:buChar char=""/>
            </a:pPr>
            <a:r>
              <a:rPr lang="en-GB" sz="12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If face-to-face, make eye contact to let the person know that you are listening and to pick up on any non-verbal cues that may be important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800"/>
              </a:spcAft>
              <a:buFont typeface="Wingdings" panose="05000000000000000000" pitchFamily="2" charset="2"/>
              <a:buChar char=""/>
            </a:pPr>
            <a:r>
              <a:rPr lang="en-GB" sz="12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Give the person your full attention – consciously stop yourself from thinking about other things or from being distracted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800"/>
              </a:spcAft>
              <a:buFont typeface="Wingdings" panose="05000000000000000000" pitchFamily="2" charset="2"/>
              <a:buChar char=""/>
            </a:pPr>
            <a:r>
              <a:rPr lang="en-GB" sz="12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Clarify information or ask further questions to enhance your understanding of what the customer is saying.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636B371-A471-4F1E-8623-C88C117501DF}" type="slidenum">
              <a:rPr lang="en-AU" smtClean="0"/>
              <a:pPr/>
              <a:t>6</a:t>
            </a:fld>
            <a:endParaRPr lang="en-AU" dirty="0"/>
          </a:p>
        </p:txBody>
      </p:sp>
    </p:spTree>
    <p:extLst>
      <p:ext uri="{BB962C8B-B14F-4D97-AF65-F5344CB8AC3E}">
        <p14:creationId xmlns:p14="http://schemas.microsoft.com/office/powerpoint/2010/main" val="3830267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a:spcBef>
                <a:spcPts val="0"/>
              </a:spcBef>
              <a:spcAft>
                <a:spcPts val="500"/>
              </a:spcAft>
            </a:pPr>
            <a:r>
              <a:rPr lang="en-GB" sz="1800" b="1" u="sng"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Ask questions to check your understanding</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GB" sz="18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We can, at times, forget to ask good or meaningful questions. Many people tend to ask questions that require a yes/no or one-word answer. These can be very useful for checking specific facts and details, but they don’t really help you to truly understand what the customer’s expectations are. This is particularly important when the customer wants something unique or specific, or where they have particular needs such as delivery to a specific timetable, etc.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500"/>
              </a:spcAft>
            </a:pPr>
            <a:r>
              <a:rPr lang="en-GB" sz="1800" b="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Examples include: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Wingdings" panose="05000000000000000000" pitchFamily="2" charset="2"/>
              <a:buChar char=""/>
            </a:pPr>
            <a:r>
              <a:rPr lang="en-GB" sz="18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‘What are you hoping to achieve?’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Wingdings" panose="05000000000000000000" pitchFamily="2" charset="2"/>
              <a:buChar char=""/>
            </a:pPr>
            <a:r>
              <a:rPr lang="en-GB" sz="18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‘What should the end result look like?’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Wingdings" panose="05000000000000000000" pitchFamily="2" charset="2"/>
              <a:buChar char=""/>
            </a:pPr>
            <a:r>
              <a:rPr lang="en-GB" sz="18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‘Why does this have to be delivered on X date?’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Wingdings" panose="05000000000000000000" pitchFamily="2" charset="2"/>
              <a:buChar char=""/>
            </a:pPr>
            <a:r>
              <a:rPr lang="en-GB" sz="18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‘How are you going to use this item?’ etc.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GB" sz="18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Questions such as these give a little more information so that you can really begin to understand the customer’s needs and expectations.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636B371-A471-4F1E-8623-C88C117501DF}" type="slidenum">
              <a:rPr lang="en-AU" smtClean="0"/>
              <a:pPr/>
              <a:t>7</a:t>
            </a:fld>
            <a:endParaRPr lang="en-AU" dirty="0"/>
          </a:p>
        </p:txBody>
      </p:sp>
    </p:spTree>
    <p:extLst>
      <p:ext uri="{BB962C8B-B14F-4D97-AF65-F5344CB8AC3E}">
        <p14:creationId xmlns:p14="http://schemas.microsoft.com/office/powerpoint/2010/main" val="3198241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marR="0">
              <a:spcBef>
                <a:spcPts val="0"/>
              </a:spcBef>
              <a:spcAft>
                <a:spcPts val="500"/>
              </a:spcAft>
            </a:pPr>
            <a:r>
              <a:rPr lang="en-GB" sz="1800" b="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Body language usually consists of:</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Wingdings" panose="05000000000000000000" pitchFamily="2" charset="2"/>
              <a:buChar char=""/>
            </a:pPr>
            <a:r>
              <a:rPr lang="en-GB" sz="18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Facial expressions – emotional nuances that show things, such as excitement, boredom, interest, or apathy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Wingdings" panose="05000000000000000000" pitchFamily="2" charset="2"/>
              <a:buChar char=""/>
            </a:pPr>
            <a:r>
              <a:rPr lang="en-GB" sz="18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Eye contact – having occasional eye contact shows you are focused on the communication; no eye contact can make the other person feel they are not of importance, and too much can be overwhelming or distracting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Wingdings" panose="05000000000000000000" pitchFamily="2" charset="2"/>
              <a:buChar char=""/>
            </a:pPr>
            <a:r>
              <a:rPr lang="en-GB" sz="18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Posture or position – how you stand and position yourself can also influence the communication; leaning towards someone will show interest while turning away will show that you are not giving someone your full attention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Wingdings" panose="05000000000000000000" pitchFamily="2" charset="2"/>
              <a:buChar char=""/>
            </a:pPr>
            <a:r>
              <a:rPr lang="en-GB" sz="18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Gestures – these movements will emphasise points and convey additional meaning, such as hand gestures, nodding, or looking upwards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Wingdings" panose="05000000000000000000" pitchFamily="2" charset="2"/>
              <a:buChar char=""/>
            </a:pPr>
            <a:r>
              <a:rPr lang="en-GB" sz="18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Vocal tone – this shows how we feel or think at the time of the communication; it is the way you deliver your words, such as a relaxed tone that shows you are in control or a forceful tone that may indicate you want to hurry and finish the interaction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Wingdings" panose="05000000000000000000" pitchFamily="2" charset="2"/>
              <a:buChar char=""/>
            </a:pPr>
            <a:r>
              <a:rPr lang="en-GB" sz="18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Minimal encouragers – these include small noises, such as ‘um’ and ‘hmmm’; they let the other person know that you are listening to them, and they can be used to encourage the other person to speak more fully on a matter.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636B371-A471-4F1E-8623-C88C117501DF}" type="slidenum">
              <a:rPr lang="en-AU" smtClean="0"/>
              <a:pPr/>
              <a:t>8</a:t>
            </a:fld>
            <a:endParaRPr lang="en-AU" dirty="0"/>
          </a:p>
        </p:txBody>
      </p:sp>
    </p:spTree>
    <p:extLst>
      <p:ext uri="{BB962C8B-B14F-4D97-AF65-F5344CB8AC3E}">
        <p14:creationId xmlns:p14="http://schemas.microsoft.com/office/powerpoint/2010/main" val="3990441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157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A6E26F-96BA-4DF1-B49B-95B940B4C55F}" type="slidenum">
              <a:rPr lang="en-CA" smtClean="0"/>
              <a:pPr/>
              <a:t>9</a:t>
            </a:fld>
            <a:endParaRPr lang="en-CA"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
        <p:nvSpPr>
          <p:cNvPr id="4" name="Date Placeholder 3"/>
          <p:cNvSpPr>
            <a:spLocks noGrp="1"/>
          </p:cNvSpPr>
          <p:nvPr>
            <p:ph type="dt" sz="half" idx="10"/>
          </p:nvPr>
        </p:nvSpPr>
        <p:spPr/>
        <p:txBody>
          <a:bodyPr/>
          <a:lstStyle/>
          <a:p>
            <a:fld id="{5879DAB5-82AC-4429-9C1B-FA47352B4FC8}" type="datetime1">
              <a:rPr lang="en-AU" smtClean="0"/>
              <a:t>26/07/2021</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95048034-356B-4D46-A2D9-D54751ED114A}" type="slidenum">
              <a:rPr lang="en-AU" smtClean="0"/>
              <a:pPr/>
              <a:t>‹#›</a:t>
            </a:fld>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9BA35A3D-C3EB-4112-BC71-430A815FD9A4}" type="datetime1">
              <a:rPr lang="en-AU" smtClean="0"/>
              <a:t>26/07/2021</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95048034-356B-4D46-A2D9-D54751ED114A}" type="slidenum">
              <a:rPr lang="en-AU" smtClean="0"/>
              <a:pPr/>
              <a:t>‹#›</a:t>
            </a:fld>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5EB377C5-A3D4-4DA6-B090-5C15172D937E}" type="datetime1">
              <a:rPr lang="en-AU" smtClean="0"/>
              <a:t>26/07/2021</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95048034-356B-4D46-A2D9-D54751ED114A}" type="slidenum">
              <a:rPr lang="en-AU" smtClean="0"/>
              <a:pPr/>
              <a:t>‹#›</a:t>
            </a:fld>
            <a:endParaRPr lang="en-A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odule Intro Slide">
    <p:spTree>
      <p:nvGrpSpPr>
        <p:cNvPr id="1" name=""/>
        <p:cNvGrpSpPr/>
        <p:nvPr/>
      </p:nvGrpSpPr>
      <p:grpSpPr>
        <a:xfrm>
          <a:off x="0" y="0"/>
          <a:ext cx="0" cy="0"/>
          <a:chOff x="0" y="0"/>
          <a:chExt cx="0" cy="0"/>
        </a:xfrm>
      </p:grpSpPr>
      <p:pic>
        <p:nvPicPr>
          <p:cNvPr id="4" name="Picture 6" descr="Fotolia_9747380_XS.jpg"/>
          <p:cNvPicPr>
            <a:picLocks noChangeAspect="1"/>
          </p:cNvPicPr>
          <p:nvPr userDrawn="1"/>
        </p:nvPicPr>
        <p:blipFill>
          <a:blip r:embed="rId2" cstate="print"/>
          <a:srcRect/>
          <a:stretch>
            <a:fillRect/>
          </a:stretch>
        </p:blipFill>
        <p:spPr bwMode="auto">
          <a:xfrm>
            <a:off x="8501063" y="6215063"/>
            <a:ext cx="642937" cy="642937"/>
          </a:xfrm>
          <a:prstGeom prst="rect">
            <a:avLst/>
          </a:prstGeom>
          <a:noFill/>
          <a:ln w="9525">
            <a:noFill/>
            <a:miter lim="800000"/>
            <a:headEnd/>
            <a:tailEnd/>
          </a:ln>
        </p:spPr>
      </p:pic>
      <p:sp>
        <p:nvSpPr>
          <p:cNvPr id="2" name="Title 1"/>
          <p:cNvSpPr>
            <a:spLocks noGrp="1"/>
          </p:cNvSpPr>
          <p:nvPr>
            <p:ph type="title"/>
          </p:nvPr>
        </p:nvSpPr>
        <p:spPr>
          <a:xfrm>
            <a:off x="457200" y="274638"/>
            <a:ext cx="6400800" cy="1143000"/>
          </a:xfrm>
        </p:spPr>
        <p:txBody>
          <a:bodyPr/>
          <a:lstStyle>
            <a:lvl1pPr>
              <a:defRPr b="1" baseline="0">
                <a:solidFill>
                  <a:schemeClr val="tx2"/>
                </a:solidFill>
                <a:latin typeface="+mj-lt"/>
              </a:defRPr>
            </a:lvl1pPr>
          </a:lstStyle>
          <a:p>
            <a:r>
              <a:rPr lang="en-US" dirty="0"/>
              <a:t>Click to edit Master title style</a:t>
            </a:r>
            <a:endParaRPr lang="en-CA" dirty="0"/>
          </a:p>
        </p:txBody>
      </p:sp>
      <p:sp>
        <p:nvSpPr>
          <p:cNvPr id="3" name="Content Placeholder 2"/>
          <p:cNvSpPr>
            <a:spLocks noGrp="1"/>
          </p:cNvSpPr>
          <p:nvPr>
            <p:ph idx="1"/>
          </p:nvPr>
        </p:nvSpPr>
        <p:spPr>
          <a:xfrm>
            <a:off x="457200" y="1600200"/>
            <a:ext cx="6400800" cy="4525963"/>
          </a:xfrm>
        </p:spPr>
        <p:txBody>
          <a:bodyPr/>
          <a:lstStyle>
            <a:lvl1pPr>
              <a:defRPr sz="2400" baseline="0">
                <a:solidFill>
                  <a:schemeClr val="tx2"/>
                </a:solidFill>
                <a:latin typeface="+mj-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384216-D0BF-4219-AA2D-3FF064152481}" type="datetime1">
              <a:rPr lang="en-AU" smtClean="0"/>
              <a:t>26/07/2021</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95048034-356B-4D46-A2D9-D54751ED114A}" type="slidenum">
              <a:rPr lang="en-AU" smtClean="0"/>
              <a:pPr/>
              <a:t>‹#›</a:t>
            </a:fld>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E9A494-6205-4CD3-99B6-221D82EF8255}" type="datetime1">
              <a:rPr lang="en-AU" smtClean="0"/>
              <a:t>26/07/2021</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95048034-356B-4D46-A2D9-D54751ED114A}" type="slidenum">
              <a:rPr lang="en-AU" smtClean="0"/>
              <a:pPr/>
              <a:t>‹#›</a:t>
            </a:fld>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4126807F-ED18-4330-A75B-2CAF0C7C39F1}" type="datetime1">
              <a:rPr lang="en-AU" smtClean="0"/>
              <a:t>26/07/2021</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95048034-356B-4D46-A2D9-D54751ED114A}" type="slidenum">
              <a:rPr lang="en-AU" smtClean="0"/>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0FEA118F-2E89-4022-A384-90A0F2E50290}" type="datetime1">
              <a:rPr lang="en-AU" smtClean="0"/>
              <a:t>26/07/2021</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95048034-356B-4D46-A2D9-D54751ED114A}" type="slidenum">
              <a:rPr lang="en-AU" smtClean="0"/>
              <a:pPr/>
              <a:t>‹#›</a:t>
            </a:fld>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8D8EB42B-4905-4DB2-87B2-2CE6982454CD}" type="datetime1">
              <a:rPr lang="en-AU" smtClean="0"/>
              <a:t>26/07/2021</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95048034-356B-4D46-A2D9-D54751ED114A}" type="slidenum">
              <a:rPr lang="en-AU" smtClean="0"/>
              <a:pPr/>
              <a:t>‹#›</a:t>
            </a:fld>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D28CAD-F41C-4AD2-8B85-B10EAF936098}" type="datetime1">
              <a:rPr lang="en-AU" smtClean="0"/>
              <a:t>26/07/2021</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95048034-356B-4D46-A2D9-D54751ED114A}" type="slidenum">
              <a:rPr lang="en-AU" smtClean="0"/>
              <a:pPr/>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tx2"/>
                </a:solidFill>
              </a:defRPr>
            </a:lvl1pPr>
          </a:lstStyle>
          <a:p>
            <a:r>
              <a:rPr lang="en-US" dirty="0"/>
              <a:t>Click to edit Master title style</a:t>
            </a:r>
            <a:endParaRPr lang="en-AU"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solidFill>
                  <a:schemeClr val="tx2"/>
                </a:solidFill>
              </a:defRPr>
            </a:lvl2pPr>
            <a:lvl3pPr>
              <a:defRPr sz="2400">
                <a:solidFill>
                  <a:schemeClr val="tx2"/>
                </a:solidFill>
              </a:defRPr>
            </a:lvl3pPr>
            <a:lvl4pPr>
              <a:defRPr sz="2000">
                <a:solidFill>
                  <a:schemeClr val="tx2"/>
                </a:solidFill>
              </a:defRPr>
            </a:lvl4pPr>
            <a:lvl5pPr>
              <a:defRPr sz="2000">
                <a:solidFill>
                  <a:schemeClr val="tx2"/>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96AE9A-D070-4CD6-95DE-186F830985AF}" type="datetime1">
              <a:rPr lang="en-AU" smtClean="0"/>
              <a:t>26/07/2021</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lvl1pPr>
              <a:defRPr/>
            </a:lvl1pPr>
          </a:lstStyle>
          <a:p>
            <a:fld id="{A63D103F-AA7D-4C8B-88E7-DB250E45A353}" type="slidenum">
              <a:rPr lang="en-AU" smtClean="0"/>
              <a:pPr/>
              <a:t>‹#›</a:t>
            </a:fld>
            <a:endParaRPr lang="en-AU" dirty="0"/>
          </a:p>
        </p:txBody>
      </p:sp>
      <p:pic>
        <p:nvPicPr>
          <p:cNvPr id="10" name="Picture 9">
            <a:extLst>
              <a:ext uri="{FF2B5EF4-FFF2-40B4-BE49-F238E27FC236}">
                <a16:creationId xmlns:a16="http://schemas.microsoft.com/office/drawing/2014/main" id="{88CB6D39-C31E-4E16-85FF-D05FDF11B3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0733" y="6381795"/>
            <a:ext cx="2962533" cy="339679"/>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7F695F-2D4E-48E4-A683-C7E96B9DB2D5}" type="datetime1">
              <a:rPr lang="en-AU" smtClean="0"/>
              <a:t>26/07/2021</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95048034-356B-4D46-A2D9-D54751ED114A}" type="slidenum">
              <a:rPr lang="en-AU" smtClean="0"/>
              <a:pPr/>
              <a:t>‹#›</a:t>
            </a:fld>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13793E-0420-40B4-B573-ED38A5D4A62F}" type="datetime1">
              <a:rPr lang="en-AU" smtClean="0"/>
              <a:t>26/07/2021</a:t>
            </a:fld>
            <a:endParaRPr lang="en-A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48034-356B-4D46-A2D9-D54751ED114A}" type="slidenum">
              <a:rPr lang="en-AU" smtClean="0"/>
              <a:pPr/>
              <a:t>‹#›</a:t>
            </a:fld>
            <a:endParaRPr lang="en-AU" dirty="0"/>
          </a:p>
        </p:txBody>
      </p:sp>
      <p:pic>
        <p:nvPicPr>
          <p:cNvPr id="7" name="Picture 6" descr="Fotolia_9747380_XS.jpg"/>
          <p:cNvPicPr>
            <a:picLocks noChangeAspect="1"/>
          </p:cNvPicPr>
          <p:nvPr userDrawn="1"/>
        </p:nvPicPr>
        <p:blipFill>
          <a:blip r:embed="rId14" cstate="print"/>
          <a:srcRect/>
          <a:stretch>
            <a:fillRect/>
          </a:stretch>
        </p:blipFill>
        <p:spPr bwMode="auto">
          <a:xfrm>
            <a:off x="8501063" y="6215063"/>
            <a:ext cx="642937" cy="642937"/>
          </a:xfrm>
          <a:prstGeom prst="rect">
            <a:avLst/>
          </a:prstGeom>
          <a:noFill/>
          <a:ln w="9525">
            <a:noFill/>
            <a:miter lim="800000"/>
            <a:headEnd/>
            <a:tailEnd/>
          </a:ln>
        </p:spPr>
      </p:pic>
      <p:pic>
        <p:nvPicPr>
          <p:cNvPr id="9" name="Picture 8">
            <a:extLst>
              <a:ext uri="{FF2B5EF4-FFF2-40B4-BE49-F238E27FC236}">
                <a16:creationId xmlns:a16="http://schemas.microsoft.com/office/drawing/2014/main" id="{AFDB13EB-12F9-48CC-9AF2-A586917349C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635896" y="6381329"/>
            <a:ext cx="3672408" cy="39538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ctr" defTabSz="914400" rtl="0" eaLnBrk="1" latinLnBrk="0" hangingPunct="1">
        <a:spcBef>
          <a:spcPct val="0"/>
        </a:spcBef>
        <a:buNone/>
        <a:defRPr sz="4400" b="1" kern="1200">
          <a:solidFill>
            <a:srgbClr val="FF0000"/>
          </a:solidFill>
          <a:latin typeface="+mj-lt"/>
          <a:ea typeface="+mj-ea"/>
          <a:cs typeface="+mj-cs"/>
        </a:defRPr>
      </a:lvl1pPr>
    </p:titleStyle>
    <p:bodyStyle>
      <a:lvl1pPr marL="342900" indent="-342900" algn="l" defTabSz="914400" rtl="0" eaLnBrk="1" latinLnBrk="0" hangingPunct="1">
        <a:spcBef>
          <a:spcPct val="20000"/>
        </a:spcBef>
        <a:buFont typeface="Wingdings" pitchFamily="2" charset="2"/>
        <a:buChar char="Ø"/>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6"/>
          <p:cNvSpPr txBox="1">
            <a:spLocks noChangeArrowheads="1"/>
          </p:cNvSpPr>
          <p:nvPr/>
        </p:nvSpPr>
        <p:spPr bwMode="auto">
          <a:xfrm>
            <a:off x="1331640" y="1124744"/>
            <a:ext cx="6883673" cy="3875881"/>
          </a:xfrm>
          <a:prstGeom prst="rect">
            <a:avLst/>
          </a:prstGeom>
          <a:noFill/>
          <a:ln w="9525">
            <a:noFill/>
            <a:miter lim="800000"/>
            <a:headEnd/>
            <a:tailEnd/>
          </a:ln>
        </p:spPr>
        <p:txBody>
          <a:bodyPr/>
          <a:lstStyle/>
          <a:p>
            <a:pPr algn="r"/>
            <a:r>
              <a:rPr lang="en-GB" sz="4400" b="1" dirty="0">
                <a:solidFill>
                  <a:schemeClr val="tx2"/>
                </a:solidFill>
                <a:latin typeface="+mj-lt"/>
              </a:rPr>
              <a:t>BSBOPS304</a:t>
            </a:r>
            <a:endParaRPr lang="en-GB" sz="4400" dirty="0">
              <a:solidFill>
                <a:schemeClr val="tx2"/>
              </a:solidFill>
              <a:latin typeface="+mj-lt"/>
            </a:endParaRPr>
          </a:p>
          <a:p>
            <a:pPr algn="r"/>
            <a:r>
              <a:rPr lang="en-AU" sz="4400" b="1" dirty="0">
                <a:solidFill>
                  <a:schemeClr val="tx2"/>
                </a:solidFill>
                <a:effectLst/>
                <a:latin typeface="+mj-lt"/>
                <a:ea typeface="Times New Roman" panose="02020603050405020304" pitchFamily="18" charset="0"/>
              </a:rPr>
              <a:t>Deliver and monitor a service to customers</a:t>
            </a:r>
            <a:endParaRPr lang="en-GB" sz="4400" b="1" dirty="0">
              <a:solidFill>
                <a:schemeClr val="tx2"/>
              </a:solidFill>
              <a:latin typeface="+mj-lt"/>
            </a:endParaRPr>
          </a:p>
        </p:txBody>
      </p:sp>
      <p:pic>
        <p:nvPicPr>
          <p:cNvPr id="3" name="Picture 2">
            <a:extLst>
              <a:ext uri="{FF2B5EF4-FFF2-40B4-BE49-F238E27FC236}">
                <a16:creationId xmlns:a16="http://schemas.microsoft.com/office/drawing/2014/main" id="{A3523D5D-089B-44F8-8F2E-B13CF0815F18}"/>
              </a:ext>
            </a:extLst>
          </p:cNvPr>
          <p:cNvPicPr/>
          <p:nvPr/>
        </p:nvPicPr>
        <p:blipFill rotWithShape="1">
          <a:blip r:embed="rId3">
            <a:extLst>
              <a:ext uri="{28A0092B-C50C-407E-A947-70E740481C1C}">
                <a14:useLocalDpi xmlns:a14="http://schemas.microsoft.com/office/drawing/2010/main" val="0"/>
              </a:ext>
            </a:extLst>
          </a:blip>
          <a:srcRect b="4165"/>
          <a:stretch/>
        </p:blipFill>
        <p:spPr bwMode="auto">
          <a:xfrm>
            <a:off x="983115" y="3340838"/>
            <a:ext cx="3211265" cy="351716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Fotolia_5090081_XS"/>
          <p:cNvPicPr>
            <a:picLocks noChangeAspect="1" noChangeArrowheads="1"/>
          </p:cNvPicPr>
          <p:nvPr/>
        </p:nvPicPr>
        <p:blipFill>
          <a:blip r:embed="rId3" cstate="print"/>
          <a:srcRect/>
          <a:stretch>
            <a:fillRect/>
          </a:stretch>
        </p:blipFill>
        <p:spPr bwMode="auto">
          <a:xfrm>
            <a:off x="0" y="2043113"/>
            <a:ext cx="4814888" cy="4814887"/>
          </a:xfrm>
          <a:prstGeom prst="rect">
            <a:avLst/>
          </a:prstGeom>
          <a:noFill/>
          <a:ln w="9525">
            <a:noFill/>
            <a:miter lim="800000"/>
            <a:headEnd/>
            <a:tailEnd/>
          </a:ln>
        </p:spPr>
      </p:pic>
      <p:sp>
        <p:nvSpPr>
          <p:cNvPr id="5" name="Title 3"/>
          <p:cNvSpPr>
            <a:spLocks noGrp="1"/>
          </p:cNvSpPr>
          <p:nvPr>
            <p:ph type="title"/>
          </p:nvPr>
        </p:nvSpPr>
        <p:spPr/>
        <p:txBody>
          <a:bodyPr>
            <a:normAutofit/>
          </a:bodyPr>
          <a:lstStyle/>
          <a:p>
            <a:r>
              <a:rPr lang="en-AU" sz="4400" dirty="0">
                <a:effectLst/>
                <a:latin typeface="Calibri" panose="020F0502020204030204" pitchFamily="34" charset="0"/>
                <a:ea typeface="Times New Roman" panose="02020603050405020304" pitchFamily="18" charset="0"/>
              </a:rPr>
              <a:t>Identify customer needs</a:t>
            </a:r>
            <a:endParaRPr lang="en-GB" dirty="0"/>
          </a:p>
        </p:txBody>
      </p:sp>
      <p:sp>
        <p:nvSpPr>
          <p:cNvPr id="8" name="TextBox 7"/>
          <p:cNvSpPr txBox="1"/>
          <p:nvPr/>
        </p:nvSpPr>
        <p:spPr>
          <a:xfrm>
            <a:off x="5220072" y="2492896"/>
            <a:ext cx="3744416" cy="2677656"/>
          </a:xfrm>
          <a:prstGeom prst="rect">
            <a:avLst/>
          </a:prstGeom>
          <a:noFill/>
        </p:spPr>
        <p:txBody>
          <a:bodyPr wrap="square" rtlCol="0">
            <a:spAutoFit/>
          </a:bodyPr>
          <a:lstStyle/>
          <a:p>
            <a:r>
              <a:rPr lang="en-AU" sz="2800" b="1" dirty="0">
                <a:latin typeface="+mj-lt"/>
              </a:rPr>
              <a:t>1.2 </a:t>
            </a:r>
            <a:r>
              <a:rPr lang="en-AU" sz="2800" dirty="0">
                <a:effectLst/>
                <a:latin typeface="Calibri" panose="020F0502020204030204" pitchFamily="34" charset="0"/>
                <a:ea typeface="Times New Roman" panose="02020603050405020304" pitchFamily="18" charset="0"/>
              </a:rPr>
              <a:t>Evaluate customer needs and determine priorities for service delivery according to organisational requirements</a:t>
            </a:r>
            <a:endParaRPr lang="en-AU" sz="2800" dirty="0">
              <a:latin typeface="+mj-lt"/>
            </a:endParaRPr>
          </a:p>
        </p:txBody>
      </p:sp>
      <p:sp>
        <p:nvSpPr>
          <p:cNvPr id="2" name="Footer Placeholder 1">
            <a:extLst>
              <a:ext uri="{FF2B5EF4-FFF2-40B4-BE49-F238E27FC236}">
                <a16:creationId xmlns:a16="http://schemas.microsoft.com/office/drawing/2014/main" id="{C076DFD1-777B-4CE3-8270-C5B7F68605C0}"/>
              </a:ext>
            </a:extLst>
          </p:cNvPr>
          <p:cNvSpPr>
            <a:spLocks noGrp="1"/>
          </p:cNvSpPr>
          <p:nvPr>
            <p:ph type="ftr" sz="quarter" idx="11"/>
          </p:nvPr>
        </p:nvSpPr>
        <p:spPr/>
        <p:txBody>
          <a:bodyPr/>
          <a:lstStyle/>
          <a:p>
            <a:endParaRPr lang="en-A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effectLst/>
                <a:latin typeface="Calibri" panose="020F0502020204030204" pitchFamily="34" charset="0"/>
                <a:ea typeface="Calibri" panose="020F0502020204030204" pitchFamily="34" charset="0"/>
                <a:cs typeface="Times New Roman" panose="02020603050405020304" pitchFamily="18" charset="0"/>
              </a:rPr>
              <a:t>Customer needs for service delivery</a:t>
            </a:r>
            <a:endParaRPr lang="en-GB" dirty="0"/>
          </a:p>
        </p:txBody>
      </p:sp>
      <p:sp>
        <p:nvSpPr>
          <p:cNvPr id="3" name="Content Placeholder 2"/>
          <p:cNvSpPr>
            <a:spLocks noGrp="1"/>
          </p:cNvSpPr>
          <p:nvPr>
            <p:ph idx="1"/>
          </p:nvPr>
        </p:nvSpPr>
        <p:spPr>
          <a:xfrm>
            <a:off x="457200" y="1716832"/>
            <a:ext cx="5410944" cy="4448472"/>
          </a:xfrm>
        </p:spPr>
        <p:txBody>
          <a:bodyPr>
            <a:normAutofit/>
          </a:bodyPr>
          <a:lstStyle/>
          <a:p>
            <a:pPr marL="0" marR="0">
              <a:spcBef>
                <a:spcPts val="0"/>
              </a:spcBef>
              <a:spcAft>
                <a:spcPts val="500"/>
              </a:spcAft>
            </a:pPr>
            <a:r>
              <a:rPr lang="en-GB" sz="2800" b="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service delivery priorities for customers may include: </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Wingdings" panose="05000000000000000000" pitchFamily="2" charset="2"/>
              <a:buChar char=""/>
            </a:pPr>
            <a:r>
              <a:rPr lang="en-GB" sz="28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Key points of information about products/services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Wingdings" panose="05000000000000000000" pitchFamily="2" charset="2"/>
              <a:buChar char=""/>
            </a:pPr>
            <a:r>
              <a:rPr lang="en-GB" sz="28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Costs and payment methods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Wingdings" panose="05000000000000000000" pitchFamily="2" charset="2"/>
              <a:buChar char=""/>
            </a:pPr>
            <a:r>
              <a:rPr lang="en-GB" sz="28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Delivery methods and timelines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Wingdings" panose="05000000000000000000" pitchFamily="2" charset="2"/>
              <a:buChar char=""/>
            </a:pPr>
            <a:r>
              <a:rPr lang="en-GB" sz="28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Specialist help and assistance.</a:t>
            </a:r>
            <a:r>
              <a:rPr lang="en-GB" sz="2800" dirty="0">
                <a:solidFill>
                  <a:srgbClr val="1F497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4" name="Picture 3">
            <a:extLst>
              <a:ext uri="{FF2B5EF4-FFF2-40B4-BE49-F238E27FC236}">
                <a16:creationId xmlns:a16="http://schemas.microsoft.com/office/drawing/2014/main" id="{5D1934B6-C165-455C-8098-37DE7EE99E8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092280" y="3140968"/>
            <a:ext cx="2051720" cy="2151509"/>
          </a:xfrm>
          <a:prstGeom prst="rect">
            <a:avLst/>
          </a:prstGeom>
          <a:noFill/>
          <a:ln>
            <a:noFill/>
          </a:ln>
        </p:spPr>
      </p:pic>
      <p:sp>
        <p:nvSpPr>
          <p:cNvPr id="5" name="Footer Placeholder 4">
            <a:extLst>
              <a:ext uri="{FF2B5EF4-FFF2-40B4-BE49-F238E27FC236}">
                <a16:creationId xmlns:a16="http://schemas.microsoft.com/office/drawing/2014/main" id="{C56814E2-FBF8-40F4-BA28-CC6C551E023C}"/>
              </a:ext>
            </a:extLst>
          </p:cNvPr>
          <p:cNvSpPr>
            <a:spLocks noGrp="1"/>
          </p:cNvSpPr>
          <p:nvPr>
            <p:ph type="ftr" sz="quarter" idx="11"/>
          </p:nvPr>
        </p:nvSpPr>
        <p:spPr/>
        <p:txBody>
          <a:bodyPr/>
          <a:lstStyle/>
          <a:p>
            <a:endParaRPr lang="en-A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28F7A-CED3-416C-A51E-2F0E477344D5}"/>
              </a:ext>
            </a:extLst>
          </p:cNvPr>
          <p:cNvSpPr>
            <a:spLocks noGrp="1"/>
          </p:cNvSpPr>
          <p:nvPr>
            <p:ph type="title"/>
          </p:nvPr>
        </p:nvSpPr>
        <p:spPr/>
        <p:txBody>
          <a:bodyPr>
            <a:normAutofit/>
          </a:bodyPr>
          <a:lstStyle/>
          <a:p>
            <a:pPr>
              <a:lnSpc>
                <a:spcPct val="115000"/>
              </a:lnSpc>
              <a:spcBef>
                <a:spcPts val="1200"/>
              </a:spcBef>
              <a:spcAft>
                <a:spcPts val="300"/>
              </a:spcAft>
            </a:pPr>
            <a:r>
              <a:rPr lang="en-GB" sz="4400" b="1" dirty="0">
                <a:effectLst/>
                <a:latin typeface="Calibri" panose="020F0502020204030204" pitchFamily="34" charset="0"/>
                <a:cs typeface="Times New Roman" panose="02020603050405020304" pitchFamily="18" charset="0"/>
              </a:rPr>
              <a:t>Organisational requirements</a:t>
            </a:r>
            <a:endParaRPr lang="en-GB" dirty="0"/>
          </a:p>
        </p:txBody>
      </p:sp>
      <p:sp>
        <p:nvSpPr>
          <p:cNvPr id="3" name="Content Placeholder 2">
            <a:extLst>
              <a:ext uri="{FF2B5EF4-FFF2-40B4-BE49-F238E27FC236}">
                <a16:creationId xmlns:a16="http://schemas.microsoft.com/office/drawing/2014/main" id="{82DE5342-9AB3-439E-8129-85095E16F964}"/>
              </a:ext>
            </a:extLst>
          </p:cNvPr>
          <p:cNvSpPr>
            <a:spLocks noGrp="1"/>
          </p:cNvSpPr>
          <p:nvPr>
            <p:ph idx="1"/>
          </p:nvPr>
        </p:nvSpPr>
        <p:spPr>
          <a:xfrm>
            <a:off x="457200" y="1600200"/>
            <a:ext cx="5770984" cy="5069160"/>
          </a:xfrm>
        </p:spPr>
        <p:txBody>
          <a:bodyPr>
            <a:normAutofit/>
          </a:bodyPr>
          <a:lstStyle/>
          <a:p>
            <a:pPr marL="0" indent="0">
              <a:buNone/>
            </a:pPr>
            <a:r>
              <a:rPr lang="en-GB" sz="2800" b="1" dirty="0">
                <a:effectLst/>
                <a:ea typeface="Calibri" panose="020F0502020204030204" pitchFamily="34" charset="0"/>
                <a:cs typeface="Times New Roman" panose="02020603050405020304" pitchFamily="18" charset="0"/>
              </a:rPr>
              <a:t>This can include:</a:t>
            </a:r>
          </a:p>
          <a:p>
            <a:pPr marL="342900" lvl="0" indent="-342900">
              <a:buFont typeface="Wingdings" panose="05000000000000000000" pitchFamily="2" charset="2"/>
              <a:buChar char=""/>
            </a:pPr>
            <a:r>
              <a:rPr lang="en-GB" sz="2800" dirty="0">
                <a:effectLst/>
                <a:ea typeface="Calibri" panose="020F0502020204030204" pitchFamily="34" charset="0"/>
                <a:cs typeface="Times New Roman" panose="02020603050405020304" pitchFamily="18" charset="0"/>
              </a:rPr>
              <a:t>Customer service standards and/or a code of practice</a:t>
            </a:r>
          </a:p>
          <a:p>
            <a:pPr marL="342900" lvl="0" indent="-342900">
              <a:buFont typeface="Wingdings" panose="05000000000000000000" pitchFamily="2" charset="2"/>
              <a:buChar char=""/>
            </a:pPr>
            <a:r>
              <a:rPr lang="en-GB" sz="2800" dirty="0">
                <a:effectLst/>
                <a:ea typeface="Calibri" panose="020F0502020204030204" pitchFamily="34" charset="0"/>
                <a:cs typeface="Times New Roman" panose="02020603050405020304" pitchFamily="18" charset="0"/>
              </a:rPr>
              <a:t>Resource parameters</a:t>
            </a:r>
          </a:p>
          <a:p>
            <a:pPr marL="342900" lvl="0" indent="-342900">
              <a:buFont typeface="Wingdings" panose="05000000000000000000" pitchFamily="2" charset="2"/>
              <a:buChar char=""/>
            </a:pPr>
            <a:r>
              <a:rPr lang="en-GB" sz="2800" dirty="0">
                <a:effectLst/>
                <a:ea typeface="Calibri" panose="020F0502020204030204" pitchFamily="34" charset="0"/>
                <a:cs typeface="Times New Roman" panose="02020603050405020304" pitchFamily="18" charset="0"/>
              </a:rPr>
              <a:t>Work health and safety (such as work hours and safety practices)</a:t>
            </a:r>
            <a:r>
              <a:rPr lang="en-GB" sz="2800" dirty="0">
                <a:solidFill>
                  <a:srgbClr val="000000"/>
                </a:solidFill>
                <a:effectLst/>
                <a:ea typeface="Times New Roman" panose="02020603050405020304" pitchFamily="18" charset="0"/>
                <a:cs typeface="Times New Roman" panose="02020603050405020304" pitchFamily="18" charset="0"/>
              </a:rPr>
              <a:t> </a:t>
            </a:r>
            <a:endParaRPr lang="en-GB" sz="2800" dirty="0">
              <a:effectLst/>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
            </a:pPr>
            <a:r>
              <a:rPr lang="en-GB" sz="2800" dirty="0">
                <a:effectLst/>
                <a:ea typeface="Calibri" panose="020F0502020204030204" pitchFamily="34" charset="0"/>
                <a:cs typeface="Times New Roman" panose="02020603050405020304" pitchFamily="18" charset="0"/>
              </a:rPr>
              <a:t>Supplier/manufacturer agreements</a:t>
            </a:r>
          </a:p>
          <a:p>
            <a:pPr marL="342900" lvl="0" indent="-342900">
              <a:buFont typeface="Wingdings" panose="05000000000000000000" pitchFamily="2" charset="2"/>
              <a:buChar char=""/>
            </a:pPr>
            <a:r>
              <a:rPr lang="en-GB" sz="2800" dirty="0">
                <a:effectLst/>
                <a:ea typeface="Calibri" panose="020F0502020204030204" pitchFamily="34" charset="0"/>
                <a:cs typeface="Times New Roman" panose="02020603050405020304" pitchFamily="18" charset="0"/>
              </a:rPr>
              <a:t>Return, refund, and replacement policies and procedures.</a:t>
            </a:r>
          </a:p>
        </p:txBody>
      </p:sp>
      <p:pic>
        <p:nvPicPr>
          <p:cNvPr id="4" name="Picture 3">
            <a:extLst>
              <a:ext uri="{FF2B5EF4-FFF2-40B4-BE49-F238E27FC236}">
                <a16:creationId xmlns:a16="http://schemas.microsoft.com/office/drawing/2014/main" id="{3718BD9B-BBC9-4E45-9A2B-28E51C4B014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444208" y="1873689"/>
            <a:ext cx="2099088" cy="4680387"/>
          </a:xfrm>
          <a:prstGeom prst="rect">
            <a:avLst/>
          </a:prstGeom>
          <a:noFill/>
          <a:ln>
            <a:noFill/>
          </a:ln>
        </p:spPr>
      </p:pic>
      <p:sp>
        <p:nvSpPr>
          <p:cNvPr id="5" name="Footer Placeholder 4">
            <a:extLst>
              <a:ext uri="{FF2B5EF4-FFF2-40B4-BE49-F238E27FC236}">
                <a16:creationId xmlns:a16="http://schemas.microsoft.com/office/drawing/2014/main" id="{4A351938-2D64-41D7-ABDD-4868209263FF}"/>
              </a:ext>
            </a:extLst>
          </p:cNvPr>
          <p:cNvSpPr>
            <a:spLocks noGrp="1"/>
          </p:cNvSpPr>
          <p:nvPr>
            <p:ph type="ftr" sz="quarter" idx="11"/>
          </p:nvPr>
        </p:nvSpPr>
        <p:spPr/>
        <p:txBody>
          <a:bodyPr/>
          <a:lstStyle/>
          <a:p>
            <a:endParaRPr lang="en-AU" dirty="0"/>
          </a:p>
        </p:txBody>
      </p:sp>
    </p:spTree>
    <p:extLst>
      <p:ext uri="{BB962C8B-B14F-4D97-AF65-F5344CB8AC3E}">
        <p14:creationId xmlns:p14="http://schemas.microsoft.com/office/powerpoint/2010/main" val="747380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fontScale="90000"/>
          </a:bodyPr>
          <a:lstStyle/>
          <a:p>
            <a:br>
              <a:rPr lang="en-GB" dirty="0"/>
            </a:br>
            <a:r>
              <a:rPr lang="en-GB" sz="4900" dirty="0"/>
              <a:t>Activity 1B</a:t>
            </a:r>
            <a:r>
              <a:rPr lang="en-AU" sz="4900" dirty="0"/>
              <a:t> </a:t>
            </a:r>
            <a:br>
              <a:rPr lang="en-AU" dirty="0"/>
            </a:br>
            <a:endParaRPr lang="en-CA" sz="3100" dirty="0"/>
          </a:p>
        </p:txBody>
      </p:sp>
      <p:pic>
        <p:nvPicPr>
          <p:cNvPr id="5" name="Picture 6" descr="Fotolia_2204087_XS"/>
          <p:cNvPicPr>
            <a:picLocks noGrp="1" noChangeAspect="1" noChangeArrowheads="1"/>
          </p:cNvPicPr>
          <p:nvPr>
            <p:ph idx="1"/>
          </p:nvPr>
        </p:nvPicPr>
        <p:blipFill>
          <a:blip r:embed="rId3" cstate="print"/>
          <a:srcRect/>
          <a:stretch>
            <a:fillRect/>
          </a:stretch>
        </p:blipFill>
        <p:spPr bwMode="auto">
          <a:xfrm>
            <a:off x="2057400" y="1939131"/>
            <a:ext cx="5029200" cy="3848100"/>
          </a:xfrm>
          <a:prstGeom prst="rect">
            <a:avLst/>
          </a:prstGeom>
          <a:ln>
            <a:noFill/>
          </a:ln>
          <a:effectLst>
            <a:softEdge rad="112500"/>
          </a:effectLst>
        </p:spPr>
      </p:pic>
      <p:sp>
        <p:nvSpPr>
          <p:cNvPr id="2" name="Footer Placeholder 1">
            <a:extLst>
              <a:ext uri="{FF2B5EF4-FFF2-40B4-BE49-F238E27FC236}">
                <a16:creationId xmlns:a16="http://schemas.microsoft.com/office/drawing/2014/main" id="{EE8D3FAA-B098-446B-9D27-66F35445A725}"/>
              </a:ext>
            </a:extLst>
          </p:cNvPr>
          <p:cNvSpPr>
            <a:spLocks noGrp="1"/>
          </p:cNvSpPr>
          <p:nvPr>
            <p:ph type="ftr" sz="quarter" idx="11"/>
          </p:nvPr>
        </p:nvSpPr>
        <p:spPr/>
        <p:txBody>
          <a:bodyPr/>
          <a:lstStyle/>
          <a:p>
            <a:endParaRPr lang="en-A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p:txBody>
          <a:bodyPr>
            <a:normAutofit/>
          </a:bodyPr>
          <a:lstStyle/>
          <a:p>
            <a:r>
              <a:rPr lang="en-AU" sz="4400" dirty="0">
                <a:effectLst/>
                <a:latin typeface="Calibri" panose="020F0502020204030204" pitchFamily="34" charset="0"/>
                <a:ea typeface="Times New Roman" panose="02020603050405020304" pitchFamily="18" charset="0"/>
              </a:rPr>
              <a:t>Identify customer needs</a:t>
            </a:r>
            <a:endParaRPr lang="en-GB" dirty="0"/>
          </a:p>
        </p:txBody>
      </p:sp>
      <p:pic>
        <p:nvPicPr>
          <p:cNvPr id="4" name="Picture 5" descr="Fotolia_5090081_XS"/>
          <p:cNvPicPr>
            <a:picLocks noChangeAspect="1" noChangeArrowheads="1"/>
          </p:cNvPicPr>
          <p:nvPr/>
        </p:nvPicPr>
        <p:blipFill>
          <a:blip r:embed="rId3" cstate="print"/>
          <a:srcRect/>
          <a:stretch>
            <a:fillRect/>
          </a:stretch>
        </p:blipFill>
        <p:spPr bwMode="auto">
          <a:xfrm>
            <a:off x="0" y="2043113"/>
            <a:ext cx="4814888" cy="4814887"/>
          </a:xfrm>
          <a:prstGeom prst="rect">
            <a:avLst/>
          </a:prstGeom>
          <a:noFill/>
          <a:ln w="9525">
            <a:noFill/>
            <a:miter lim="800000"/>
            <a:headEnd/>
            <a:tailEnd/>
          </a:ln>
        </p:spPr>
      </p:pic>
      <p:sp>
        <p:nvSpPr>
          <p:cNvPr id="7" name="TextBox 6"/>
          <p:cNvSpPr txBox="1"/>
          <p:nvPr/>
        </p:nvSpPr>
        <p:spPr>
          <a:xfrm>
            <a:off x="5220072" y="2492896"/>
            <a:ext cx="3744416" cy="2246769"/>
          </a:xfrm>
          <a:prstGeom prst="rect">
            <a:avLst/>
          </a:prstGeom>
          <a:noFill/>
        </p:spPr>
        <p:txBody>
          <a:bodyPr wrap="square" rtlCol="0">
            <a:spAutoFit/>
          </a:bodyPr>
          <a:lstStyle/>
          <a:p>
            <a:r>
              <a:rPr lang="en-AU" sz="2800" b="1" dirty="0">
                <a:latin typeface="+mj-lt"/>
              </a:rPr>
              <a:t>1.3 </a:t>
            </a:r>
            <a:r>
              <a:rPr lang="en-AU" sz="2800" dirty="0">
                <a:effectLst/>
                <a:latin typeface="Calibri" panose="020F0502020204030204" pitchFamily="34" charset="0"/>
                <a:ea typeface="Times New Roman" panose="02020603050405020304" pitchFamily="18" charset="0"/>
              </a:rPr>
              <a:t>Inform customers about available choices for meeting their needs and assist selection of preferred options</a:t>
            </a:r>
            <a:endParaRPr lang="en-AU" sz="2800" dirty="0">
              <a:latin typeface="+mj-lt"/>
            </a:endParaRPr>
          </a:p>
        </p:txBody>
      </p:sp>
      <p:sp>
        <p:nvSpPr>
          <p:cNvPr id="2" name="Footer Placeholder 1">
            <a:extLst>
              <a:ext uri="{FF2B5EF4-FFF2-40B4-BE49-F238E27FC236}">
                <a16:creationId xmlns:a16="http://schemas.microsoft.com/office/drawing/2014/main" id="{214E11DC-71EA-4F21-822E-825042C0A364}"/>
              </a:ext>
            </a:extLst>
          </p:cNvPr>
          <p:cNvSpPr>
            <a:spLocks noGrp="1"/>
          </p:cNvSpPr>
          <p:nvPr>
            <p:ph type="ftr" sz="quarter" idx="11"/>
          </p:nvPr>
        </p:nvSpPr>
        <p:spPr/>
        <p:txBody>
          <a:bodyPr/>
          <a:lstStyle/>
          <a:p>
            <a:endParaRPr lang="en-A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15000"/>
              </a:lnSpc>
              <a:spcBef>
                <a:spcPts val="1200"/>
              </a:spcBef>
              <a:spcAft>
                <a:spcPts val="300"/>
              </a:spcAft>
            </a:pPr>
            <a:r>
              <a:rPr lang="en-GB" b="1" dirty="0">
                <a:effectLst/>
                <a:latin typeface="Calibri" panose="020F0502020204030204" pitchFamily="34" charset="0"/>
                <a:cs typeface="Times New Roman" panose="02020603050405020304" pitchFamily="18" charset="0"/>
              </a:rPr>
              <a:t>Explaining customer options and choices</a:t>
            </a:r>
            <a:endParaRPr lang="en-GB" dirty="0"/>
          </a:p>
        </p:txBody>
      </p:sp>
      <p:sp>
        <p:nvSpPr>
          <p:cNvPr id="3" name="Content Placeholder 2"/>
          <p:cNvSpPr>
            <a:spLocks noGrp="1"/>
          </p:cNvSpPr>
          <p:nvPr>
            <p:ph idx="1"/>
          </p:nvPr>
        </p:nvSpPr>
        <p:spPr>
          <a:xfrm>
            <a:off x="457200" y="1844824"/>
            <a:ext cx="5338936" cy="4525963"/>
          </a:xfrm>
        </p:spPr>
        <p:txBody>
          <a:bodyPr/>
          <a:lstStyle/>
          <a:p>
            <a:pPr marL="0" indent="0">
              <a:buNone/>
            </a:pPr>
            <a:r>
              <a:rPr lang="en-GB" sz="2800" b="1" dirty="0">
                <a:effectLst/>
                <a:latin typeface="Calibri" panose="020F0502020204030204" pitchFamily="34" charset="0"/>
                <a:ea typeface="Calibri" panose="020F0502020204030204" pitchFamily="34" charset="0"/>
                <a:cs typeface="Times New Roman" panose="02020603050405020304" pitchFamily="18" charset="0"/>
              </a:rPr>
              <a:t>This should include explaining information:</a:t>
            </a:r>
          </a:p>
          <a:p>
            <a:pPr marL="342900" lvl="0" indent="-342900">
              <a:buFont typeface="Wingdings" panose="05000000000000000000" pitchFamily="2"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In a logical order</a:t>
            </a:r>
          </a:p>
          <a:p>
            <a:pPr marL="342900" lvl="0" indent="-342900">
              <a:buFont typeface="Wingdings" panose="05000000000000000000" pitchFamily="2"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In chronological order</a:t>
            </a:r>
          </a:p>
          <a:p>
            <a:pPr marL="342900" lvl="0" indent="-342900">
              <a:buFont typeface="Wingdings" panose="05000000000000000000" pitchFamily="2"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In plain English and simple sentence structures. </a:t>
            </a:r>
          </a:p>
          <a:p>
            <a:endParaRPr lang="en-GB" dirty="0"/>
          </a:p>
        </p:txBody>
      </p:sp>
      <p:pic>
        <p:nvPicPr>
          <p:cNvPr id="4" name="Picture 3">
            <a:extLst>
              <a:ext uri="{FF2B5EF4-FFF2-40B4-BE49-F238E27FC236}">
                <a16:creationId xmlns:a16="http://schemas.microsoft.com/office/drawing/2014/main" id="{17088341-8424-4A00-886C-05D4C9CA0DFB}"/>
              </a:ext>
            </a:extLst>
          </p:cNvPr>
          <p:cNvPicPr/>
          <p:nvPr/>
        </p:nvPicPr>
        <p:blipFill rotWithShape="1">
          <a:blip r:embed="rId3">
            <a:extLst>
              <a:ext uri="{28A0092B-C50C-407E-A947-70E740481C1C}">
                <a14:useLocalDpi xmlns:a14="http://schemas.microsoft.com/office/drawing/2010/main" val="0"/>
              </a:ext>
            </a:extLst>
          </a:blip>
          <a:srcRect l="19178" t="3125" r="14384" b="2832"/>
          <a:stretch/>
        </p:blipFill>
        <p:spPr bwMode="auto">
          <a:xfrm>
            <a:off x="6084168" y="2492896"/>
            <a:ext cx="2160240" cy="3059233"/>
          </a:xfrm>
          <a:prstGeom prst="rect">
            <a:avLst/>
          </a:prstGeom>
          <a:noFill/>
          <a:ln>
            <a:noFill/>
          </a:ln>
          <a:extLst>
            <a:ext uri="{53640926-AAD7-44D8-BBD7-CCE9431645EC}">
              <a14:shadowObscured xmlns:a14="http://schemas.microsoft.com/office/drawing/2010/main"/>
            </a:ext>
          </a:extLst>
        </p:spPr>
      </p:pic>
      <p:sp>
        <p:nvSpPr>
          <p:cNvPr id="5" name="Footer Placeholder 4">
            <a:extLst>
              <a:ext uri="{FF2B5EF4-FFF2-40B4-BE49-F238E27FC236}">
                <a16:creationId xmlns:a16="http://schemas.microsoft.com/office/drawing/2014/main" id="{DC3753DD-53E8-48B2-B4D9-D28A9A340071}"/>
              </a:ext>
            </a:extLst>
          </p:cNvPr>
          <p:cNvSpPr>
            <a:spLocks noGrp="1"/>
          </p:cNvSpPr>
          <p:nvPr>
            <p:ph type="ftr" sz="quarter" idx="11"/>
          </p:nvPr>
        </p:nvSpPr>
        <p:spPr/>
        <p:txBody>
          <a:bodyPr/>
          <a:lstStyle/>
          <a:p>
            <a:endParaRPr lang="en-A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4B2D1-33C2-47B2-8F3A-8003E33F64AD}"/>
              </a:ext>
            </a:extLst>
          </p:cNvPr>
          <p:cNvSpPr>
            <a:spLocks noGrp="1"/>
          </p:cNvSpPr>
          <p:nvPr>
            <p:ph type="title"/>
          </p:nvPr>
        </p:nvSpPr>
        <p:spPr/>
        <p:txBody>
          <a:bodyPr/>
          <a:lstStyle/>
          <a:p>
            <a:r>
              <a:rPr lang="en-GB" sz="4400" dirty="0">
                <a:effectLst/>
                <a:latin typeface="Calibri" panose="020F0502020204030204" pitchFamily="34" charset="0"/>
                <a:ea typeface="Calibri" panose="020F0502020204030204" pitchFamily="34" charset="0"/>
                <a:cs typeface="Times New Roman" panose="02020603050405020304" pitchFamily="18" charset="0"/>
              </a:rPr>
              <a:t>Communicating with customers</a:t>
            </a:r>
            <a:endParaRPr lang="en-GB" dirty="0"/>
          </a:p>
        </p:txBody>
      </p:sp>
      <p:sp>
        <p:nvSpPr>
          <p:cNvPr id="3" name="Content Placeholder 2">
            <a:extLst>
              <a:ext uri="{FF2B5EF4-FFF2-40B4-BE49-F238E27FC236}">
                <a16:creationId xmlns:a16="http://schemas.microsoft.com/office/drawing/2014/main" id="{F4BB39FE-5A92-4D28-9089-E54F7630622F}"/>
              </a:ext>
            </a:extLst>
          </p:cNvPr>
          <p:cNvSpPr>
            <a:spLocks noGrp="1"/>
          </p:cNvSpPr>
          <p:nvPr>
            <p:ph idx="1"/>
          </p:nvPr>
        </p:nvSpPr>
        <p:spPr>
          <a:xfrm>
            <a:off x="457200" y="1600200"/>
            <a:ext cx="8229600" cy="5069160"/>
          </a:xfrm>
        </p:spPr>
        <p:txBody>
          <a:bodyPr>
            <a:normAutofit/>
          </a:bodyPr>
          <a:lstStyle/>
          <a:p>
            <a:pPr marL="0" indent="0">
              <a:buNone/>
            </a:pPr>
            <a:r>
              <a:rPr lang="en-GB" sz="2800" b="1" dirty="0">
                <a:effectLst/>
                <a:latin typeface="Calibri" panose="020F0502020204030204" pitchFamily="34" charset="0"/>
                <a:ea typeface="Calibri" panose="020F0502020204030204" pitchFamily="34" charset="0"/>
                <a:cs typeface="Times New Roman" panose="02020603050405020304" pitchFamily="18" charset="0"/>
              </a:rPr>
              <a:t>In communications, you should: </a:t>
            </a:r>
          </a:p>
          <a:p>
            <a:pPr marL="342900" lvl="0" indent="-342900">
              <a:buFont typeface="Wingdings" panose="05000000000000000000" pitchFamily="2"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Use positive words and phrases to show a ‘can-do’ approach</a:t>
            </a:r>
          </a:p>
          <a:p>
            <a:pPr marL="342900" lvl="0" indent="-342900">
              <a:buFont typeface="Wingdings" panose="05000000000000000000" pitchFamily="2"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Provide the correct terms and words for products/services</a:t>
            </a:r>
          </a:p>
          <a:p>
            <a:pPr marL="342900" lvl="0" indent="-342900">
              <a:buFont typeface="Wingdings" panose="05000000000000000000" pitchFamily="2"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Explain any technical aspects simply</a:t>
            </a:r>
          </a:p>
          <a:p>
            <a:pPr marL="342900" lvl="0" indent="-342900">
              <a:buFont typeface="Wingdings" panose="05000000000000000000" pitchFamily="2"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Be guided by the customer’s responses </a:t>
            </a:r>
          </a:p>
          <a:p>
            <a:pPr marL="342900" lvl="0" indent="-342900">
              <a:buFont typeface="Wingdings" panose="05000000000000000000" pitchFamily="2"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Tailor your communication to meet any </a:t>
            </a:r>
            <a:br>
              <a:rPr lang="en-GB" sz="2800" dirty="0">
                <a:effectLst/>
                <a:latin typeface="Calibri" panose="020F0502020204030204" pitchFamily="34" charset="0"/>
                <a:ea typeface="Calibri" panose="020F0502020204030204" pitchFamily="34" charset="0"/>
                <a:cs typeface="Times New Roman" panose="02020603050405020304" pitchFamily="18" charset="0"/>
              </a:rPr>
            </a:br>
            <a:r>
              <a:rPr lang="en-GB" sz="2800" dirty="0">
                <a:effectLst/>
                <a:latin typeface="Calibri" panose="020F0502020204030204" pitchFamily="34" charset="0"/>
                <a:ea typeface="Calibri" panose="020F0502020204030204" pitchFamily="34" charset="0"/>
                <a:cs typeface="Times New Roman" panose="02020603050405020304" pitchFamily="18" charset="0"/>
              </a:rPr>
              <a:t>language or knowledge needs</a:t>
            </a:r>
          </a:p>
          <a:p>
            <a:pPr marL="342900" lvl="0" indent="-342900">
              <a:buFont typeface="Wingdings" panose="05000000000000000000" pitchFamily="2"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Etc</a:t>
            </a:r>
            <a:r>
              <a:rPr lang="en-GB" sz="2800" dirty="0">
                <a:effectLst/>
                <a:latin typeface="Calibri" panose="020F0502020204030204" pitchFamily="34" charset="0"/>
                <a:ea typeface="Calibri" panose="020F0502020204030204" pitchFamily="34" charset="0"/>
                <a:cs typeface="Times New Roman" panose="02020603050405020304" pitchFamily="18" charset="0"/>
              </a:rPr>
              <a:t>.</a:t>
            </a:r>
          </a:p>
          <a:p>
            <a:endParaRPr lang="en-GB" dirty="0"/>
          </a:p>
        </p:txBody>
      </p:sp>
      <p:pic>
        <p:nvPicPr>
          <p:cNvPr id="4" name="Picture 3">
            <a:extLst>
              <a:ext uri="{FF2B5EF4-FFF2-40B4-BE49-F238E27FC236}">
                <a16:creationId xmlns:a16="http://schemas.microsoft.com/office/drawing/2014/main" id="{1B3541AA-0852-409E-A2DE-D5A3163EEA6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738065" y="3068960"/>
            <a:ext cx="2375510" cy="3168352"/>
          </a:xfrm>
          <a:prstGeom prst="rect">
            <a:avLst/>
          </a:prstGeom>
          <a:noFill/>
          <a:ln>
            <a:noFill/>
          </a:ln>
        </p:spPr>
      </p:pic>
      <p:sp>
        <p:nvSpPr>
          <p:cNvPr id="5" name="Footer Placeholder 4">
            <a:extLst>
              <a:ext uri="{FF2B5EF4-FFF2-40B4-BE49-F238E27FC236}">
                <a16:creationId xmlns:a16="http://schemas.microsoft.com/office/drawing/2014/main" id="{0F386A56-12A2-48D1-808B-B93F18F28935}"/>
              </a:ext>
            </a:extLst>
          </p:cNvPr>
          <p:cNvSpPr>
            <a:spLocks noGrp="1"/>
          </p:cNvSpPr>
          <p:nvPr>
            <p:ph type="ftr" sz="quarter" idx="11"/>
          </p:nvPr>
        </p:nvSpPr>
        <p:spPr/>
        <p:txBody>
          <a:bodyPr/>
          <a:lstStyle/>
          <a:p>
            <a:endParaRPr lang="en-AU" dirty="0"/>
          </a:p>
        </p:txBody>
      </p:sp>
    </p:spTree>
    <p:extLst>
      <p:ext uri="{BB962C8B-B14F-4D97-AF65-F5344CB8AC3E}">
        <p14:creationId xmlns:p14="http://schemas.microsoft.com/office/powerpoint/2010/main" val="206656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fontScale="90000"/>
          </a:bodyPr>
          <a:lstStyle/>
          <a:p>
            <a:br>
              <a:rPr lang="en-GB" dirty="0"/>
            </a:br>
            <a:r>
              <a:rPr lang="en-GB" sz="4900" dirty="0"/>
              <a:t>Activity 1C</a:t>
            </a:r>
            <a:r>
              <a:rPr lang="en-AU" sz="4900" dirty="0"/>
              <a:t> </a:t>
            </a:r>
            <a:br>
              <a:rPr lang="en-AU" dirty="0"/>
            </a:br>
            <a:endParaRPr lang="en-CA" sz="3100" dirty="0"/>
          </a:p>
        </p:txBody>
      </p:sp>
      <p:pic>
        <p:nvPicPr>
          <p:cNvPr id="5" name="Picture 6" descr="Fotolia_2204087_XS"/>
          <p:cNvPicPr>
            <a:picLocks noGrp="1" noChangeAspect="1" noChangeArrowheads="1"/>
          </p:cNvPicPr>
          <p:nvPr>
            <p:ph idx="1"/>
          </p:nvPr>
        </p:nvPicPr>
        <p:blipFill>
          <a:blip r:embed="rId3" cstate="print"/>
          <a:srcRect/>
          <a:stretch>
            <a:fillRect/>
          </a:stretch>
        </p:blipFill>
        <p:spPr bwMode="auto">
          <a:xfrm>
            <a:off x="2057400" y="1939131"/>
            <a:ext cx="5029200" cy="3848100"/>
          </a:xfrm>
          <a:prstGeom prst="rect">
            <a:avLst/>
          </a:prstGeom>
          <a:ln>
            <a:noFill/>
          </a:ln>
          <a:effectLst>
            <a:softEdge rad="112500"/>
          </a:effectLst>
        </p:spPr>
      </p:pic>
      <p:sp>
        <p:nvSpPr>
          <p:cNvPr id="2" name="Footer Placeholder 1">
            <a:extLst>
              <a:ext uri="{FF2B5EF4-FFF2-40B4-BE49-F238E27FC236}">
                <a16:creationId xmlns:a16="http://schemas.microsoft.com/office/drawing/2014/main" id="{AE83309E-6AE8-4150-8DDA-CC64A4A854C9}"/>
              </a:ext>
            </a:extLst>
          </p:cNvPr>
          <p:cNvSpPr>
            <a:spLocks noGrp="1"/>
          </p:cNvSpPr>
          <p:nvPr>
            <p:ph type="ftr" sz="quarter" idx="11"/>
          </p:nvPr>
        </p:nvSpPr>
        <p:spPr/>
        <p:txBody>
          <a:bodyPr/>
          <a:lstStyle/>
          <a:p>
            <a:endParaRPr lang="en-A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p:txBody>
          <a:bodyPr>
            <a:normAutofit/>
          </a:bodyPr>
          <a:lstStyle/>
          <a:p>
            <a:r>
              <a:rPr lang="en-AU" sz="4400" dirty="0">
                <a:effectLst/>
                <a:latin typeface="Calibri" panose="020F0502020204030204" pitchFamily="34" charset="0"/>
                <a:ea typeface="Times New Roman" panose="02020603050405020304" pitchFamily="18" charset="0"/>
              </a:rPr>
              <a:t>Identify customer needs</a:t>
            </a:r>
            <a:endParaRPr lang="en-AU" dirty="0">
              <a:solidFill>
                <a:srgbClr val="FF0000"/>
              </a:solidFill>
              <a:latin typeface="Calibri" pitchFamily="34" charset="0"/>
              <a:ea typeface="Calibri" pitchFamily="34" charset="0"/>
              <a:cs typeface="Times New Roman" pitchFamily="18" charset="0"/>
            </a:endParaRPr>
          </a:p>
        </p:txBody>
      </p:sp>
      <p:pic>
        <p:nvPicPr>
          <p:cNvPr id="4" name="Picture 5" descr="Fotolia_5090081_XS"/>
          <p:cNvPicPr>
            <a:picLocks noChangeAspect="1" noChangeArrowheads="1"/>
          </p:cNvPicPr>
          <p:nvPr/>
        </p:nvPicPr>
        <p:blipFill>
          <a:blip r:embed="rId3" cstate="print"/>
          <a:srcRect/>
          <a:stretch>
            <a:fillRect/>
          </a:stretch>
        </p:blipFill>
        <p:spPr bwMode="auto">
          <a:xfrm>
            <a:off x="0" y="2043113"/>
            <a:ext cx="4814888" cy="4814887"/>
          </a:xfrm>
          <a:prstGeom prst="rect">
            <a:avLst/>
          </a:prstGeom>
          <a:noFill/>
          <a:ln w="9525">
            <a:noFill/>
            <a:miter lim="800000"/>
            <a:headEnd/>
            <a:tailEnd/>
          </a:ln>
        </p:spPr>
      </p:pic>
      <p:sp>
        <p:nvSpPr>
          <p:cNvPr id="7" name="TextBox 6"/>
          <p:cNvSpPr txBox="1"/>
          <p:nvPr/>
        </p:nvSpPr>
        <p:spPr>
          <a:xfrm>
            <a:off x="5220072" y="2492896"/>
            <a:ext cx="3744416" cy="2677656"/>
          </a:xfrm>
          <a:prstGeom prst="rect">
            <a:avLst/>
          </a:prstGeom>
          <a:noFill/>
        </p:spPr>
        <p:txBody>
          <a:bodyPr wrap="square" rtlCol="0">
            <a:spAutoFit/>
          </a:bodyPr>
          <a:lstStyle/>
          <a:p>
            <a:r>
              <a:rPr lang="en-AU" sz="2800" b="1" dirty="0">
                <a:latin typeface="+mj-lt"/>
              </a:rPr>
              <a:t>1.4 </a:t>
            </a:r>
            <a:r>
              <a:rPr lang="en-AU" sz="2800" dirty="0">
                <a:effectLst/>
                <a:latin typeface="Calibri" panose="020F0502020204030204" pitchFamily="34" charset="0"/>
                <a:ea typeface="Times New Roman" panose="02020603050405020304" pitchFamily="18" charset="0"/>
              </a:rPr>
              <a:t>Identify limitations in addressing customer needs and seek assistance from designated individuals, where required</a:t>
            </a:r>
            <a:r>
              <a:rPr lang="en-AU" sz="2800" b="1" dirty="0">
                <a:latin typeface="+mj-lt"/>
              </a:rPr>
              <a:t> </a:t>
            </a:r>
            <a:endParaRPr lang="en-AU" sz="2800" dirty="0">
              <a:latin typeface="+mj-lt"/>
            </a:endParaRPr>
          </a:p>
        </p:txBody>
      </p:sp>
      <p:sp>
        <p:nvSpPr>
          <p:cNvPr id="2" name="Footer Placeholder 1">
            <a:extLst>
              <a:ext uri="{FF2B5EF4-FFF2-40B4-BE49-F238E27FC236}">
                <a16:creationId xmlns:a16="http://schemas.microsoft.com/office/drawing/2014/main" id="{034953EB-72DE-45A5-8ECD-30D6231913C6}"/>
              </a:ext>
            </a:extLst>
          </p:cNvPr>
          <p:cNvSpPr>
            <a:spLocks noGrp="1"/>
          </p:cNvSpPr>
          <p:nvPr>
            <p:ph type="ftr" sz="quarter" idx="11"/>
          </p:nvPr>
        </p:nvSpPr>
        <p:spPr/>
        <p:txBody>
          <a:bodyPr/>
          <a:lstStyle/>
          <a:p>
            <a:endParaRPr lang="en-A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effectLst/>
                <a:latin typeface="Calibri" panose="020F0502020204030204" pitchFamily="34" charset="0"/>
                <a:ea typeface="Calibri" panose="020F0502020204030204" pitchFamily="34" charset="0"/>
                <a:cs typeface="Times New Roman" panose="02020603050405020304" pitchFamily="18" charset="0"/>
              </a:rPr>
              <a:t>Limitations with fulfilling customer needs</a:t>
            </a:r>
            <a:endParaRPr lang="en-GB" dirty="0"/>
          </a:p>
        </p:txBody>
      </p:sp>
      <p:sp>
        <p:nvSpPr>
          <p:cNvPr id="3" name="Content Placeholder 2"/>
          <p:cNvSpPr>
            <a:spLocks noGrp="1"/>
          </p:cNvSpPr>
          <p:nvPr>
            <p:ph idx="1"/>
          </p:nvPr>
        </p:nvSpPr>
        <p:spPr>
          <a:xfrm>
            <a:off x="457200" y="1600200"/>
            <a:ext cx="4618856" cy="4525963"/>
          </a:xfrm>
        </p:spPr>
        <p:txBody>
          <a:bodyPr/>
          <a:lstStyle/>
          <a:p>
            <a:r>
              <a:rPr lang="en-GB" sz="2800" dirty="0">
                <a:effectLst/>
                <a:latin typeface="Calibri" panose="020F0502020204030204" pitchFamily="34" charset="0"/>
                <a:ea typeface="Calibri" panose="020F0502020204030204" pitchFamily="34" charset="0"/>
                <a:cs typeface="Times New Roman" panose="02020603050405020304" pitchFamily="18" charset="0"/>
              </a:rPr>
              <a:t>You must work within the scope of your role and recognise when assistance is needed</a:t>
            </a:r>
          </a:p>
          <a:p>
            <a:r>
              <a:rPr lang="en-GB" sz="2800" dirty="0">
                <a:effectLst/>
                <a:latin typeface="Calibri" panose="020F0502020204030204" pitchFamily="34" charset="0"/>
                <a:ea typeface="Calibri" panose="020F0502020204030204" pitchFamily="34" charset="0"/>
                <a:cs typeface="Times New Roman" panose="02020603050405020304" pitchFamily="18" charset="0"/>
              </a:rPr>
              <a:t>Turning a customer away is a last resort, and efforts should be made to work within the limitations posed by your organisation or legislative requirements.</a:t>
            </a:r>
            <a:endParaRPr lang="en-GB" dirty="0"/>
          </a:p>
        </p:txBody>
      </p:sp>
      <p:pic>
        <p:nvPicPr>
          <p:cNvPr id="4" name="Picture 3">
            <a:extLst>
              <a:ext uri="{FF2B5EF4-FFF2-40B4-BE49-F238E27FC236}">
                <a16:creationId xmlns:a16="http://schemas.microsoft.com/office/drawing/2014/main" id="{FBF69115-CF0E-4CC0-BAF6-435F07F2081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436096" y="1480382"/>
            <a:ext cx="2882756" cy="4765598"/>
          </a:xfrm>
          <a:prstGeom prst="rect">
            <a:avLst/>
          </a:prstGeom>
          <a:noFill/>
          <a:ln>
            <a:noFill/>
          </a:ln>
        </p:spPr>
      </p:pic>
      <p:sp>
        <p:nvSpPr>
          <p:cNvPr id="5" name="Footer Placeholder 4">
            <a:extLst>
              <a:ext uri="{FF2B5EF4-FFF2-40B4-BE49-F238E27FC236}">
                <a16:creationId xmlns:a16="http://schemas.microsoft.com/office/drawing/2014/main" id="{B91C19D2-BC5A-4BCB-BFA4-EA5AB06CFB54}"/>
              </a:ext>
            </a:extLst>
          </p:cNvPr>
          <p:cNvSpPr>
            <a:spLocks noGrp="1"/>
          </p:cNvSpPr>
          <p:nvPr>
            <p:ph type="ftr" sz="quarter" idx="11"/>
          </p:nvPr>
        </p:nvSpPr>
        <p:spPr/>
        <p:txBody>
          <a:bodyPr/>
          <a:lstStyle/>
          <a:p>
            <a:endParaRPr lang="en-A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Fotolia_5090081_XS"/>
          <p:cNvPicPr>
            <a:picLocks noChangeAspect="1" noChangeArrowheads="1"/>
          </p:cNvPicPr>
          <p:nvPr/>
        </p:nvPicPr>
        <p:blipFill>
          <a:blip r:embed="rId3" cstate="print"/>
          <a:srcRect/>
          <a:stretch>
            <a:fillRect/>
          </a:stretch>
        </p:blipFill>
        <p:spPr bwMode="auto">
          <a:xfrm>
            <a:off x="0" y="2043113"/>
            <a:ext cx="4814888" cy="4814887"/>
          </a:xfrm>
          <a:prstGeom prst="rect">
            <a:avLst/>
          </a:prstGeom>
          <a:noFill/>
          <a:ln w="9525">
            <a:noFill/>
            <a:miter lim="800000"/>
            <a:headEnd/>
            <a:tailEnd/>
          </a:ln>
        </p:spPr>
      </p:pic>
      <p:sp>
        <p:nvSpPr>
          <p:cNvPr id="5" name="Title 3"/>
          <p:cNvSpPr>
            <a:spLocks noGrp="1"/>
          </p:cNvSpPr>
          <p:nvPr>
            <p:ph type="title"/>
          </p:nvPr>
        </p:nvSpPr>
        <p:spPr/>
        <p:txBody>
          <a:bodyPr>
            <a:normAutofit/>
          </a:bodyPr>
          <a:lstStyle/>
          <a:p>
            <a:r>
              <a:rPr lang="en-AU" sz="4400" dirty="0">
                <a:effectLst/>
                <a:latin typeface="Calibri" panose="020F0502020204030204" pitchFamily="34" charset="0"/>
                <a:ea typeface="Times New Roman" panose="02020603050405020304" pitchFamily="18" charset="0"/>
              </a:rPr>
              <a:t>Identify customer needs</a:t>
            </a:r>
            <a:endParaRPr lang="en-GB" dirty="0"/>
          </a:p>
        </p:txBody>
      </p:sp>
      <p:sp>
        <p:nvSpPr>
          <p:cNvPr id="6" name="TextBox 5"/>
          <p:cNvSpPr txBox="1"/>
          <p:nvPr/>
        </p:nvSpPr>
        <p:spPr>
          <a:xfrm>
            <a:off x="5220072" y="2492896"/>
            <a:ext cx="3744416" cy="1384995"/>
          </a:xfrm>
          <a:prstGeom prst="rect">
            <a:avLst/>
          </a:prstGeom>
          <a:noFill/>
        </p:spPr>
        <p:txBody>
          <a:bodyPr wrap="square" rtlCol="0">
            <a:spAutoFit/>
          </a:bodyPr>
          <a:lstStyle/>
          <a:p>
            <a:r>
              <a:rPr lang="en-AU" sz="2800" b="1" dirty="0">
                <a:solidFill>
                  <a:schemeClr val="tx2"/>
                </a:solidFill>
                <a:latin typeface="+mj-lt"/>
              </a:rPr>
              <a:t>1.1 </a:t>
            </a:r>
            <a:r>
              <a:rPr lang="en-AU" sz="2800" dirty="0">
                <a:solidFill>
                  <a:schemeClr val="tx2"/>
                </a:solidFill>
                <a:effectLst/>
                <a:latin typeface="Calibri" panose="020F0502020204030204" pitchFamily="34" charset="0"/>
                <a:ea typeface="Times New Roman" panose="02020603050405020304" pitchFamily="18" charset="0"/>
              </a:rPr>
              <a:t>Identify and clarify customer needs and expectations</a:t>
            </a:r>
            <a:r>
              <a:rPr lang="en-AU" sz="2800" b="1" dirty="0">
                <a:solidFill>
                  <a:schemeClr val="tx2"/>
                </a:solidFill>
                <a:latin typeface="+mj-lt"/>
              </a:rPr>
              <a:t> </a:t>
            </a:r>
            <a:endParaRPr lang="en-AU" sz="2800" dirty="0">
              <a:solidFill>
                <a:schemeClr val="tx2"/>
              </a:solidFill>
              <a:latin typeface="+mj-lt"/>
            </a:endParaRPr>
          </a:p>
        </p:txBody>
      </p:sp>
      <p:sp>
        <p:nvSpPr>
          <p:cNvPr id="2" name="Footer Placeholder 1">
            <a:extLst>
              <a:ext uri="{FF2B5EF4-FFF2-40B4-BE49-F238E27FC236}">
                <a16:creationId xmlns:a16="http://schemas.microsoft.com/office/drawing/2014/main" id="{635B2DBF-6016-4444-81FB-45659C58035B}"/>
              </a:ext>
            </a:extLst>
          </p:cNvPr>
          <p:cNvSpPr>
            <a:spLocks noGrp="1"/>
          </p:cNvSpPr>
          <p:nvPr>
            <p:ph type="ftr" sz="quarter" idx="11"/>
          </p:nvPr>
        </p:nvSpPr>
        <p:spPr/>
        <p:txBody>
          <a:bodyPr/>
          <a:lstStyle/>
          <a:p>
            <a:endParaRPr lang="en-A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F263C-BA53-4E66-ADF1-7F98F58972AD}"/>
              </a:ext>
            </a:extLst>
          </p:cNvPr>
          <p:cNvSpPr>
            <a:spLocks noGrp="1"/>
          </p:cNvSpPr>
          <p:nvPr>
            <p:ph type="title"/>
          </p:nvPr>
        </p:nvSpPr>
        <p:spPr/>
        <p:txBody>
          <a:bodyPr/>
          <a:lstStyle/>
          <a:p>
            <a:r>
              <a:rPr lang="en-GB" sz="4400" dirty="0">
                <a:effectLst/>
                <a:latin typeface="Calibri" panose="020F0502020204030204" pitchFamily="34" charset="0"/>
                <a:ea typeface="Calibri" panose="020F0502020204030204" pitchFamily="34" charset="0"/>
                <a:cs typeface="Times New Roman" panose="02020603050405020304" pitchFamily="18" charset="0"/>
              </a:rPr>
              <a:t>Addressing limitations</a:t>
            </a:r>
            <a:endParaRPr lang="en-GB" dirty="0"/>
          </a:p>
        </p:txBody>
      </p:sp>
      <p:sp>
        <p:nvSpPr>
          <p:cNvPr id="3" name="Content Placeholder 2">
            <a:extLst>
              <a:ext uri="{FF2B5EF4-FFF2-40B4-BE49-F238E27FC236}">
                <a16:creationId xmlns:a16="http://schemas.microsoft.com/office/drawing/2014/main" id="{7BDC4385-6F76-4292-B9AE-45C5E23F12F5}"/>
              </a:ext>
            </a:extLst>
          </p:cNvPr>
          <p:cNvSpPr>
            <a:spLocks noGrp="1"/>
          </p:cNvSpPr>
          <p:nvPr>
            <p:ph idx="1"/>
          </p:nvPr>
        </p:nvSpPr>
        <p:spPr/>
        <p:txBody>
          <a:bodyPr/>
          <a:lstStyle/>
          <a:p>
            <a:r>
              <a:rPr lang="en-GB" sz="2800" dirty="0">
                <a:effectLst/>
                <a:latin typeface="Calibri" panose="020F0502020204030204" pitchFamily="34" charset="0"/>
                <a:ea typeface="Calibri" panose="020F0502020204030204" pitchFamily="34" charset="0"/>
              </a:rPr>
              <a:t>When limitations can be overcome, you should identify the appropriate action and let the customer know what this is</a:t>
            </a:r>
          </a:p>
          <a:p>
            <a:r>
              <a:rPr lang="en-GB" sz="2800" dirty="0">
                <a:effectLst/>
                <a:latin typeface="Calibri" panose="020F0502020204030204" pitchFamily="34" charset="0"/>
                <a:ea typeface="Calibri" panose="020F0502020204030204" pitchFamily="34" charset="0"/>
                <a:cs typeface="Times New Roman" panose="02020603050405020304" pitchFamily="18" charset="0"/>
              </a:rPr>
              <a:t>Your colleagues, supervisors, and managers may have experience of situations, or they may be able to offer guidance to you.</a:t>
            </a:r>
            <a:endParaRPr lang="en-GB" dirty="0"/>
          </a:p>
        </p:txBody>
      </p:sp>
      <p:pic>
        <p:nvPicPr>
          <p:cNvPr id="5" name="Picture 4" descr="A hand holding a red sign&#10;&#10;Description automatically generated with low confidence">
            <a:extLst>
              <a:ext uri="{FF2B5EF4-FFF2-40B4-BE49-F238E27FC236}">
                <a16:creationId xmlns:a16="http://schemas.microsoft.com/office/drawing/2014/main" id="{F084EAB7-8EC1-4FF1-AC3C-740A05FE77B8}"/>
              </a:ext>
            </a:extLst>
          </p:cNvPr>
          <p:cNvPicPr>
            <a:picLocks noChangeAspect="1"/>
          </p:cNvPicPr>
          <p:nvPr/>
        </p:nvPicPr>
        <p:blipFill rotWithShape="1">
          <a:blip r:embed="rId3">
            <a:extLst>
              <a:ext uri="{28A0092B-C50C-407E-A947-70E740481C1C}">
                <a14:useLocalDpi xmlns:a14="http://schemas.microsoft.com/office/drawing/2010/main" val="0"/>
              </a:ext>
            </a:extLst>
          </a:blip>
          <a:srcRect b="1894"/>
          <a:stretch/>
        </p:blipFill>
        <p:spPr>
          <a:xfrm>
            <a:off x="5004048" y="4149080"/>
            <a:ext cx="2501663" cy="2708920"/>
          </a:xfrm>
          <a:prstGeom prst="rect">
            <a:avLst/>
          </a:prstGeom>
        </p:spPr>
      </p:pic>
      <p:sp>
        <p:nvSpPr>
          <p:cNvPr id="4" name="Footer Placeholder 3">
            <a:extLst>
              <a:ext uri="{FF2B5EF4-FFF2-40B4-BE49-F238E27FC236}">
                <a16:creationId xmlns:a16="http://schemas.microsoft.com/office/drawing/2014/main" id="{E7F4AE92-D1F9-461A-B6C5-800896FF0417}"/>
              </a:ext>
            </a:extLst>
          </p:cNvPr>
          <p:cNvSpPr>
            <a:spLocks noGrp="1"/>
          </p:cNvSpPr>
          <p:nvPr>
            <p:ph type="ftr" sz="quarter" idx="11"/>
          </p:nvPr>
        </p:nvSpPr>
        <p:spPr/>
        <p:txBody>
          <a:bodyPr/>
          <a:lstStyle/>
          <a:p>
            <a:endParaRPr lang="en-AU" dirty="0"/>
          </a:p>
        </p:txBody>
      </p:sp>
    </p:spTree>
    <p:extLst>
      <p:ext uri="{BB962C8B-B14F-4D97-AF65-F5344CB8AC3E}">
        <p14:creationId xmlns:p14="http://schemas.microsoft.com/office/powerpoint/2010/main" val="3770862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3FE67-DCB3-4033-9FB1-2EBE22B1587B}"/>
              </a:ext>
            </a:extLst>
          </p:cNvPr>
          <p:cNvSpPr>
            <a:spLocks noGrp="1"/>
          </p:cNvSpPr>
          <p:nvPr>
            <p:ph type="title"/>
          </p:nvPr>
        </p:nvSpPr>
        <p:spPr/>
        <p:txBody>
          <a:bodyPr/>
          <a:lstStyle/>
          <a:p>
            <a:r>
              <a:rPr lang="en-GB" dirty="0"/>
              <a:t>Teamwork</a:t>
            </a:r>
          </a:p>
        </p:txBody>
      </p:sp>
      <p:sp>
        <p:nvSpPr>
          <p:cNvPr id="3" name="Content Placeholder 2">
            <a:extLst>
              <a:ext uri="{FF2B5EF4-FFF2-40B4-BE49-F238E27FC236}">
                <a16:creationId xmlns:a16="http://schemas.microsoft.com/office/drawing/2014/main" id="{4A59161A-1498-4E3A-B9E3-A7A580E28616}"/>
              </a:ext>
            </a:extLst>
          </p:cNvPr>
          <p:cNvSpPr>
            <a:spLocks noGrp="1"/>
          </p:cNvSpPr>
          <p:nvPr>
            <p:ph idx="1"/>
          </p:nvPr>
        </p:nvSpPr>
        <p:spPr/>
        <p:txBody>
          <a:bodyPr/>
          <a:lstStyle/>
          <a:p>
            <a:r>
              <a:rPr lang="en-GB" sz="2800" dirty="0">
                <a:effectLst/>
                <a:latin typeface="Calibri" panose="020F0502020204030204" pitchFamily="34" charset="0"/>
                <a:ea typeface="Calibri" panose="020F0502020204030204" pitchFamily="34" charset="0"/>
              </a:rPr>
              <a:t>This is having the ability to get along with others and to work together for a common purpose</a:t>
            </a:r>
          </a:p>
          <a:p>
            <a:r>
              <a:rPr lang="en-GB" sz="2800" dirty="0">
                <a:effectLst/>
                <a:latin typeface="Calibri" panose="020F0502020204030204" pitchFamily="34" charset="0"/>
                <a:ea typeface="Calibri" panose="020F0502020204030204" pitchFamily="34" charset="0"/>
              </a:rPr>
              <a:t>Not everyone will have the same knowledge or communication approach; you may need to adapt your communication to facilitate understanding.</a:t>
            </a:r>
            <a:endParaRPr lang="en-GB" dirty="0"/>
          </a:p>
        </p:txBody>
      </p:sp>
      <p:pic>
        <p:nvPicPr>
          <p:cNvPr id="4" name="Picture 3">
            <a:extLst>
              <a:ext uri="{FF2B5EF4-FFF2-40B4-BE49-F238E27FC236}">
                <a16:creationId xmlns:a16="http://schemas.microsoft.com/office/drawing/2014/main" id="{A314B74A-2A80-4E16-991B-0E2D212C6CBA}"/>
              </a:ext>
            </a:extLst>
          </p:cNvPr>
          <p:cNvPicPr/>
          <p:nvPr/>
        </p:nvPicPr>
        <p:blipFill rotWithShape="1">
          <a:blip r:embed="rId3">
            <a:extLst>
              <a:ext uri="{28A0092B-C50C-407E-A947-70E740481C1C}">
                <a14:useLocalDpi xmlns:a14="http://schemas.microsoft.com/office/drawing/2010/main" val="0"/>
              </a:ext>
            </a:extLst>
          </a:blip>
          <a:srcRect t="6186"/>
          <a:stretch/>
        </p:blipFill>
        <p:spPr bwMode="auto">
          <a:xfrm>
            <a:off x="4355976" y="4198307"/>
            <a:ext cx="3320946" cy="2374286"/>
          </a:xfrm>
          <a:prstGeom prst="rect">
            <a:avLst/>
          </a:prstGeom>
          <a:noFill/>
          <a:ln>
            <a:noFill/>
          </a:ln>
          <a:extLst>
            <a:ext uri="{53640926-AAD7-44D8-BBD7-CCE9431645EC}">
              <a14:shadowObscured xmlns:a14="http://schemas.microsoft.com/office/drawing/2010/main"/>
            </a:ext>
          </a:extLst>
        </p:spPr>
      </p:pic>
      <p:sp>
        <p:nvSpPr>
          <p:cNvPr id="5" name="Footer Placeholder 4">
            <a:extLst>
              <a:ext uri="{FF2B5EF4-FFF2-40B4-BE49-F238E27FC236}">
                <a16:creationId xmlns:a16="http://schemas.microsoft.com/office/drawing/2014/main" id="{FD7539B6-A0B8-4B9C-90C2-92AC20781004}"/>
              </a:ext>
            </a:extLst>
          </p:cNvPr>
          <p:cNvSpPr>
            <a:spLocks noGrp="1"/>
          </p:cNvSpPr>
          <p:nvPr>
            <p:ph type="ftr" sz="quarter" idx="11"/>
          </p:nvPr>
        </p:nvSpPr>
        <p:spPr/>
        <p:txBody>
          <a:bodyPr/>
          <a:lstStyle/>
          <a:p>
            <a:endParaRPr lang="en-AU" dirty="0"/>
          </a:p>
        </p:txBody>
      </p:sp>
    </p:spTree>
    <p:extLst>
      <p:ext uri="{BB962C8B-B14F-4D97-AF65-F5344CB8AC3E}">
        <p14:creationId xmlns:p14="http://schemas.microsoft.com/office/powerpoint/2010/main" val="2360180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fontScale="90000"/>
          </a:bodyPr>
          <a:lstStyle/>
          <a:p>
            <a:br>
              <a:rPr lang="en-GB" dirty="0"/>
            </a:br>
            <a:r>
              <a:rPr lang="en-GB" sz="4900" dirty="0"/>
              <a:t>Activity 1D</a:t>
            </a:r>
            <a:r>
              <a:rPr lang="en-AU" sz="4900" dirty="0"/>
              <a:t> </a:t>
            </a:r>
            <a:br>
              <a:rPr lang="en-AU" dirty="0"/>
            </a:br>
            <a:endParaRPr lang="en-CA" sz="3100" dirty="0"/>
          </a:p>
        </p:txBody>
      </p:sp>
      <p:pic>
        <p:nvPicPr>
          <p:cNvPr id="7" name="Content Placeholder 6" descr="Fotolia_2204087_XS"/>
          <p:cNvPicPr>
            <a:picLocks noGrp="1" noChangeAspect="1" noChangeArrowheads="1"/>
          </p:cNvPicPr>
          <p:nvPr>
            <p:ph idx="1"/>
          </p:nvPr>
        </p:nvPicPr>
        <p:blipFill>
          <a:blip r:embed="rId3" cstate="print"/>
          <a:srcRect/>
          <a:stretch>
            <a:fillRect/>
          </a:stretch>
        </p:blipFill>
        <p:spPr bwMode="auto">
          <a:xfrm>
            <a:off x="2057400" y="1939131"/>
            <a:ext cx="5029200" cy="3848100"/>
          </a:xfrm>
          <a:prstGeom prst="rect">
            <a:avLst/>
          </a:prstGeom>
          <a:ln>
            <a:noFill/>
          </a:ln>
          <a:effectLst>
            <a:softEdge rad="112500"/>
          </a:effectLst>
        </p:spPr>
      </p:pic>
      <p:sp>
        <p:nvSpPr>
          <p:cNvPr id="2" name="Footer Placeholder 1">
            <a:extLst>
              <a:ext uri="{FF2B5EF4-FFF2-40B4-BE49-F238E27FC236}">
                <a16:creationId xmlns:a16="http://schemas.microsoft.com/office/drawing/2014/main" id="{ED0D327E-82C3-4236-BF24-8E5F95BA50B1}"/>
              </a:ext>
            </a:extLst>
          </p:cNvPr>
          <p:cNvSpPr>
            <a:spLocks noGrp="1"/>
          </p:cNvSpPr>
          <p:nvPr>
            <p:ph type="ftr" sz="quarter" idx="11"/>
          </p:nvPr>
        </p:nvSpPr>
        <p:spPr/>
        <p:txBody>
          <a:bodyPr/>
          <a:lstStyle/>
          <a:p>
            <a:endParaRPr lang="en-A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Fotolia_5090081_XS"/>
          <p:cNvPicPr>
            <a:picLocks noChangeAspect="1" noChangeArrowheads="1"/>
          </p:cNvPicPr>
          <p:nvPr/>
        </p:nvPicPr>
        <p:blipFill>
          <a:blip r:embed="rId3" cstate="print"/>
          <a:srcRect/>
          <a:stretch>
            <a:fillRect/>
          </a:stretch>
        </p:blipFill>
        <p:spPr bwMode="auto">
          <a:xfrm>
            <a:off x="0" y="2043113"/>
            <a:ext cx="4814888" cy="4814887"/>
          </a:xfrm>
          <a:prstGeom prst="rect">
            <a:avLst/>
          </a:prstGeom>
          <a:noFill/>
          <a:ln w="9525">
            <a:noFill/>
            <a:miter lim="800000"/>
            <a:headEnd/>
            <a:tailEnd/>
          </a:ln>
        </p:spPr>
      </p:pic>
      <p:sp>
        <p:nvSpPr>
          <p:cNvPr id="5" name="Title 3"/>
          <p:cNvSpPr>
            <a:spLocks noGrp="1"/>
          </p:cNvSpPr>
          <p:nvPr>
            <p:ph type="title"/>
          </p:nvPr>
        </p:nvSpPr>
        <p:spPr/>
        <p:txBody>
          <a:bodyPr>
            <a:normAutofit/>
          </a:bodyPr>
          <a:lstStyle/>
          <a:p>
            <a:r>
              <a:rPr lang="en-AU" sz="4400" dirty="0">
                <a:effectLst/>
                <a:latin typeface="Calibri" panose="020F0502020204030204" pitchFamily="34" charset="0"/>
                <a:ea typeface="Times New Roman" panose="02020603050405020304" pitchFamily="18" charset="0"/>
              </a:rPr>
              <a:t>Deliver a service to customers</a:t>
            </a:r>
            <a:endParaRPr lang="en-GB" dirty="0"/>
          </a:p>
        </p:txBody>
      </p:sp>
      <p:sp>
        <p:nvSpPr>
          <p:cNvPr id="6" name="TextBox 5"/>
          <p:cNvSpPr txBox="1"/>
          <p:nvPr/>
        </p:nvSpPr>
        <p:spPr>
          <a:xfrm>
            <a:off x="5004048" y="2492896"/>
            <a:ext cx="3744416" cy="2677656"/>
          </a:xfrm>
          <a:prstGeom prst="rect">
            <a:avLst/>
          </a:prstGeom>
          <a:noFill/>
        </p:spPr>
        <p:txBody>
          <a:bodyPr wrap="square" rtlCol="0">
            <a:spAutoFit/>
          </a:bodyPr>
          <a:lstStyle/>
          <a:p>
            <a:r>
              <a:rPr lang="en-AU" sz="2800" b="1" dirty="0">
                <a:latin typeface="+mj-lt"/>
              </a:rPr>
              <a:t>2.1 </a:t>
            </a:r>
            <a:r>
              <a:rPr lang="en-AU" sz="2800" dirty="0">
                <a:effectLst/>
                <a:latin typeface="Calibri" panose="020F0502020204030204" pitchFamily="34" charset="0"/>
                <a:ea typeface="Times New Roman" panose="02020603050405020304" pitchFamily="18" charset="0"/>
              </a:rPr>
              <a:t>Provide service to meet identified customer needs according to organisational and legislative requirements</a:t>
            </a:r>
            <a:endParaRPr lang="en-AU" sz="2800" dirty="0">
              <a:latin typeface="+mj-lt"/>
            </a:endParaRPr>
          </a:p>
        </p:txBody>
      </p:sp>
      <p:sp>
        <p:nvSpPr>
          <p:cNvPr id="2" name="Footer Placeholder 1">
            <a:extLst>
              <a:ext uri="{FF2B5EF4-FFF2-40B4-BE49-F238E27FC236}">
                <a16:creationId xmlns:a16="http://schemas.microsoft.com/office/drawing/2014/main" id="{483A3D6D-FACD-4BA8-BC10-9CC089A3B06E}"/>
              </a:ext>
            </a:extLst>
          </p:cNvPr>
          <p:cNvSpPr>
            <a:spLocks noGrp="1"/>
          </p:cNvSpPr>
          <p:nvPr>
            <p:ph type="ftr" sz="quarter" idx="11"/>
          </p:nvPr>
        </p:nvSpPr>
        <p:spPr/>
        <p:txBody>
          <a:bodyPr/>
          <a:lstStyle/>
          <a:p>
            <a:endParaRPr lang="en-A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15000"/>
              </a:lnSpc>
              <a:spcBef>
                <a:spcPts val="1200"/>
              </a:spcBef>
              <a:spcAft>
                <a:spcPts val="300"/>
              </a:spcAft>
            </a:pPr>
            <a:r>
              <a:rPr lang="en-GB" sz="4400" b="1" dirty="0">
                <a:effectLst/>
                <a:latin typeface="Calibri" panose="020F0502020204030204" pitchFamily="34" charset="0"/>
                <a:cs typeface="Times New Roman" panose="02020603050405020304" pitchFamily="18" charset="0"/>
              </a:rPr>
              <a:t>Organisational service delivery</a:t>
            </a:r>
            <a:endParaRPr lang="en-GB" dirty="0"/>
          </a:p>
        </p:txBody>
      </p:sp>
      <p:sp>
        <p:nvSpPr>
          <p:cNvPr id="3" name="Content Placeholder 2"/>
          <p:cNvSpPr>
            <a:spLocks noGrp="1"/>
          </p:cNvSpPr>
          <p:nvPr>
            <p:ph idx="1"/>
          </p:nvPr>
        </p:nvSpPr>
        <p:spPr/>
        <p:txBody>
          <a:bodyPr/>
          <a:lstStyle/>
          <a:p>
            <a:pPr marL="0" indent="0">
              <a:buNone/>
            </a:pPr>
            <a:r>
              <a:rPr lang="en-GB" b="1" dirty="0"/>
              <a:t>This will include:</a:t>
            </a:r>
          </a:p>
          <a:p>
            <a:r>
              <a:rPr lang="en-GB" sz="2800" dirty="0">
                <a:effectLst/>
                <a:latin typeface="Calibri" panose="020F0502020204030204" pitchFamily="34" charset="0"/>
                <a:ea typeface="Calibri" panose="020F0502020204030204" pitchFamily="34" charset="0"/>
                <a:cs typeface="Times New Roman" panose="02020603050405020304" pitchFamily="18" charset="0"/>
              </a:rPr>
              <a:t>Providing goods or services as described</a:t>
            </a:r>
          </a:p>
          <a:p>
            <a:r>
              <a:rPr lang="en-GB" sz="2800" dirty="0">
                <a:effectLst/>
                <a:latin typeface="Calibri" panose="020F0502020204030204" pitchFamily="34" charset="0"/>
                <a:ea typeface="Calibri" panose="020F0502020204030204" pitchFamily="34" charset="0"/>
                <a:cs typeface="Times New Roman" panose="02020603050405020304" pitchFamily="18" charset="0"/>
              </a:rPr>
              <a:t>Fulfilling terms of agreement/conditions of sale</a:t>
            </a:r>
          </a:p>
          <a:p>
            <a:r>
              <a:rPr lang="en-GB" sz="2800" dirty="0">
                <a:effectLst/>
                <a:latin typeface="Calibri" panose="020F0502020204030204" pitchFamily="34" charset="0"/>
                <a:ea typeface="Calibri" panose="020F0502020204030204" pitchFamily="34" charset="0"/>
                <a:cs typeface="Times New Roman" panose="02020603050405020304" pitchFamily="18" charset="0"/>
              </a:rPr>
              <a:t>Having good customer service</a:t>
            </a:r>
          </a:p>
          <a:p>
            <a:pPr marL="342900" lvl="0" indent="-342900">
              <a:buFont typeface="Wingdings" panose="05000000000000000000" pitchFamily="2"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Meeting industry customer service </a:t>
            </a:r>
            <a:br>
              <a:rPr lang="en-GB" sz="2800" dirty="0">
                <a:effectLst/>
                <a:latin typeface="Calibri" panose="020F0502020204030204" pitchFamily="34" charset="0"/>
                <a:ea typeface="Calibri" panose="020F0502020204030204" pitchFamily="34" charset="0"/>
                <a:cs typeface="Times New Roman" panose="02020603050405020304" pitchFamily="18" charset="0"/>
              </a:rPr>
            </a:br>
            <a:r>
              <a:rPr lang="en-GB" sz="2800" dirty="0">
                <a:effectLst/>
                <a:latin typeface="Calibri" panose="020F0502020204030204" pitchFamily="34" charset="0"/>
                <a:ea typeface="Calibri" panose="020F0502020204030204" pitchFamily="34" charset="0"/>
                <a:cs typeface="Times New Roman" panose="02020603050405020304" pitchFamily="18" charset="0"/>
              </a:rPr>
              <a:t>standards</a:t>
            </a:r>
          </a:p>
          <a:p>
            <a:r>
              <a:rPr lang="en-GB" sz="2800" dirty="0">
                <a:effectLst/>
                <a:latin typeface="Calibri" panose="020F0502020204030204" pitchFamily="34" charset="0"/>
                <a:ea typeface="Calibri" panose="020F0502020204030204" pitchFamily="34" charset="0"/>
                <a:cs typeface="Times New Roman" panose="02020603050405020304" pitchFamily="18" charset="0"/>
              </a:rPr>
              <a:t>Meeting legislative requirements </a:t>
            </a:r>
            <a:br>
              <a:rPr lang="en-GB" sz="2800" dirty="0">
                <a:effectLst/>
                <a:latin typeface="Calibri" panose="020F0502020204030204" pitchFamily="34" charset="0"/>
                <a:ea typeface="Calibri" panose="020F0502020204030204" pitchFamily="34" charset="0"/>
                <a:cs typeface="Times New Roman" panose="02020603050405020304" pitchFamily="18" charset="0"/>
              </a:rPr>
            </a:br>
            <a:r>
              <a:rPr lang="en-GB" sz="2800" dirty="0">
                <a:effectLst/>
                <a:latin typeface="Calibri" panose="020F0502020204030204" pitchFamily="34" charset="0"/>
                <a:ea typeface="Calibri" panose="020F0502020204030204" pitchFamily="34" charset="0"/>
                <a:cs typeface="Times New Roman" panose="02020603050405020304" pitchFamily="18" charset="0"/>
              </a:rPr>
              <a:t>for business. </a:t>
            </a:r>
            <a:endParaRPr lang="en-GB" dirty="0"/>
          </a:p>
        </p:txBody>
      </p:sp>
      <p:pic>
        <p:nvPicPr>
          <p:cNvPr id="4" name="Picture 3">
            <a:extLst>
              <a:ext uri="{FF2B5EF4-FFF2-40B4-BE49-F238E27FC236}">
                <a16:creationId xmlns:a16="http://schemas.microsoft.com/office/drawing/2014/main" id="{AA8B9173-7B11-49DD-B463-3B0BC30D4A08}"/>
              </a:ext>
            </a:extLst>
          </p:cNvPr>
          <p:cNvPicPr/>
          <p:nvPr/>
        </p:nvPicPr>
        <p:blipFill rotWithShape="1">
          <a:blip r:embed="rId2">
            <a:extLst>
              <a:ext uri="{28A0092B-C50C-407E-A947-70E740481C1C}">
                <a14:useLocalDpi xmlns:a14="http://schemas.microsoft.com/office/drawing/2010/main" val="0"/>
              </a:ext>
            </a:extLst>
          </a:blip>
          <a:srcRect b="3441"/>
          <a:stretch/>
        </p:blipFill>
        <p:spPr bwMode="auto">
          <a:xfrm>
            <a:off x="6300192" y="3284984"/>
            <a:ext cx="2235434" cy="3429000"/>
          </a:xfrm>
          <a:prstGeom prst="rect">
            <a:avLst/>
          </a:prstGeom>
          <a:noFill/>
          <a:ln>
            <a:noFill/>
          </a:ln>
        </p:spPr>
      </p:pic>
      <p:sp>
        <p:nvSpPr>
          <p:cNvPr id="5" name="Footer Placeholder 4">
            <a:extLst>
              <a:ext uri="{FF2B5EF4-FFF2-40B4-BE49-F238E27FC236}">
                <a16:creationId xmlns:a16="http://schemas.microsoft.com/office/drawing/2014/main" id="{270D652A-167A-4B33-B5A3-E7A89CB1A41B}"/>
              </a:ext>
            </a:extLst>
          </p:cNvPr>
          <p:cNvSpPr>
            <a:spLocks noGrp="1"/>
          </p:cNvSpPr>
          <p:nvPr>
            <p:ph type="ftr" sz="quarter" idx="11"/>
          </p:nvPr>
        </p:nvSpPr>
        <p:spPr/>
        <p:txBody>
          <a:bodyPr/>
          <a:lstStyle/>
          <a:p>
            <a:endParaRPr lang="en-A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47426-7420-477B-993D-4430C896C10F}"/>
              </a:ext>
            </a:extLst>
          </p:cNvPr>
          <p:cNvSpPr>
            <a:spLocks noGrp="1"/>
          </p:cNvSpPr>
          <p:nvPr>
            <p:ph type="title"/>
          </p:nvPr>
        </p:nvSpPr>
        <p:spPr/>
        <p:txBody>
          <a:bodyPr/>
          <a:lstStyle/>
          <a:p>
            <a:r>
              <a:rPr lang="en-GB" sz="4400" dirty="0">
                <a:effectLst/>
                <a:latin typeface="Calibri" panose="020F0502020204030204" pitchFamily="34" charset="0"/>
                <a:ea typeface="Calibri" panose="020F0502020204030204" pitchFamily="34" charset="0"/>
                <a:cs typeface="Times New Roman" panose="02020603050405020304" pitchFamily="18" charset="0"/>
              </a:rPr>
              <a:t>Ethical codes may include:</a:t>
            </a:r>
            <a:endParaRPr lang="en-GB" dirty="0"/>
          </a:p>
        </p:txBody>
      </p:sp>
      <p:sp>
        <p:nvSpPr>
          <p:cNvPr id="3" name="Content Placeholder 2">
            <a:extLst>
              <a:ext uri="{FF2B5EF4-FFF2-40B4-BE49-F238E27FC236}">
                <a16:creationId xmlns:a16="http://schemas.microsoft.com/office/drawing/2014/main" id="{406ACB64-4895-41A5-8BA4-6E8C070D83F4}"/>
              </a:ext>
            </a:extLst>
          </p:cNvPr>
          <p:cNvSpPr>
            <a:spLocks noGrp="1"/>
          </p:cNvSpPr>
          <p:nvPr>
            <p:ph idx="1"/>
          </p:nvPr>
        </p:nvSpPr>
        <p:spPr>
          <a:xfrm>
            <a:off x="457200" y="1600201"/>
            <a:ext cx="8229600" cy="2980928"/>
          </a:xfrm>
        </p:spPr>
        <p:txBody>
          <a:bodyPr/>
          <a:lstStyle/>
          <a:p>
            <a:pPr marL="342900" lvl="0" indent="-342900">
              <a:buFont typeface="Wingdings" panose="05000000000000000000" pitchFamily="2"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Showing respect to all customers</a:t>
            </a:r>
          </a:p>
          <a:p>
            <a:pPr marL="342900" lvl="0" indent="-342900">
              <a:buFont typeface="Wingdings" panose="05000000000000000000" pitchFamily="2"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Treating all customers equally and fairly</a:t>
            </a:r>
          </a:p>
          <a:p>
            <a:pPr marL="342900" lvl="0" indent="-342900">
              <a:buFont typeface="Wingdings" panose="05000000000000000000" pitchFamily="2"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Adhering to behavioural standards</a:t>
            </a:r>
          </a:p>
          <a:p>
            <a:pPr marL="342900" lvl="0" indent="-342900">
              <a:buFont typeface="Wingdings" panose="05000000000000000000" pitchFamily="2"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Attending your workplace on time</a:t>
            </a:r>
          </a:p>
          <a:p>
            <a:pPr marL="342900" lvl="0" indent="-342900">
              <a:buFont typeface="Wingdings" panose="05000000000000000000" pitchFamily="2"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Co-operating with colleagues on tasks.</a:t>
            </a:r>
          </a:p>
        </p:txBody>
      </p:sp>
      <p:pic>
        <p:nvPicPr>
          <p:cNvPr id="5" name="Picture 4" descr="A picture containing dark, automaton&#10;&#10;Description automatically generated">
            <a:extLst>
              <a:ext uri="{FF2B5EF4-FFF2-40B4-BE49-F238E27FC236}">
                <a16:creationId xmlns:a16="http://schemas.microsoft.com/office/drawing/2014/main" id="{2C4F94D6-4C33-4D60-908A-A0D931886ECC}"/>
              </a:ext>
            </a:extLst>
          </p:cNvPr>
          <p:cNvPicPr>
            <a:picLocks noChangeAspect="1"/>
          </p:cNvPicPr>
          <p:nvPr/>
        </p:nvPicPr>
        <p:blipFill rotWithShape="1">
          <a:blip r:embed="rId2">
            <a:extLst>
              <a:ext uri="{28A0092B-C50C-407E-A947-70E740481C1C}">
                <a14:useLocalDpi xmlns:a14="http://schemas.microsoft.com/office/drawing/2010/main" val="0"/>
              </a:ext>
            </a:extLst>
          </a:blip>
          <a:srcRect b="5457"/>
          <a:stretch/>
        </p:blipFill>
        <p:spPr>
          <a:xfrm>
            <a:off x="5508104" y="4149081"/>
            <a:ext cx="3285891" cy="2708920"/>
          </a:xfrm>
          <a:prstGeom prst="rect">
            <a:avLst/>
          </a:prstGeom>
        </p:spPr>
      </p:pic>
      <p:sp>
        <p:nvSpPr>
          <p:cNvPr id="4" name="Footer Placeholder 3">
            <a:extLst>
              <a:ext uri="{FF2B5EF4-FFF2-40B4-BE49-F238E27FC236}">
                <a16:creationId xmlns:a16="http://schemas.microsoft.com/office/drawing/2014/main" id="{2981E8F1-10CB-44F6-B0B6-93CF924DAB6E}"/>
              </a:ext>
            </a:extLst>
          </p:cNvPr>
          <p:cNvSpPr>
            <a:spLocks noGrp="1"/>
          </p:cNvSpPr>
          <p:nvPr>
            <p:ph type="ftr" sz="quarter" idx="11"/>
          </p:nvPr>
        </p:nvSpPr>
        <p:spPr/>
        <p:txBody>
          <a:bodyPr/>
          <a:lstStyle/>
          <a:p>
            <a:endParaRPr lang="en-AU" dirty="0"/>
          </a:p>
        </p:txBody>
      </p:sp>
    </p:spTree>
    <p:extLst>
      <p:ext uri="{BB962C8B-B14F-4D97-AF65-F5344CB8AC3E}">
        <p14:creationId xmlns:p14="http://schemas.microsoft.com/office/powerpoint/2010/main" val="13479522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13436-E331-4217-8185-3A3C7F8CC065}"/>
              </a:ext>
            </a:extLst>
          </p:cNvPr>
          <p:cNvSpPr>
            <a:spLocks noGrp="1"/>
          </p:cNvSpPr>
          <p:nvPr>
            <p:ph type="title"/>
          </p:nvPr>
        </p:nvSpPr>
        <p:spPr/>
        <p:txBody>
          <a:bodyPr>
            <a:noAutofit/>
          </a:bodyPr>
          <a:lstStyle/>
          <a:p>
            <a:r>
              <a:rPr lang="en-GB" dirty="0">
                <a:effectLst/>
                <a:latin typeface="Calibri" panose="020F0502020204030204" pitchFamily="34" charset="0"/>
                <a:ea typeface="Calibri" panose="020F0502020204030204" pitchFamily="34" charset="0"/>
                <a:cs typeface="Times New Roman" panose="02020603050405020304" pitchFamily="18" charset="0"/>
              </a:rPr>
              <a:t>Organisational policies and procedures</a:t>
            </a:r>
            <a:endParaRPr lang="en-GB" dirty="0"/>
          </a:p>
        </p:txBody>
      </p:sp>
      <p:sp>
        <p:nvSpPr>
          <p:cNvPr id="3" name="Content Placeholder 2">
            <a:extLst>
              <a:ext uri="{FF2B5EF4-FFF2-40B4-BE49-F238E27FC236}">
                <a16:creationId xmlns:a16="http://schemas.microsoft.com/office/drawing/2014/main" id="{D1889BC5-9253-4DFE-ABC0-52496917581C}"/>
              </a:ext>
            </a:extLst>
          </p:cNvPr>
          <p:cNvSpPr>
            <a:spLocks noGrp="1"/>
          </p:cNvSpPr>
          <p:nvPr>
            <p:ph idx="1"/>
          </p:nvPr>
        </p:nvSpPr>
        <p:spPr>
          <a:xfrm>
            <a:off x="457200" y="1700808"/>
            <a:ext cx="4258816" cy="4525963"/>
          </a:xfrm>
        </p:spPr>
        <p:txBody>
          <a:bodyPr/>
          <a:lstStyle/>
          <a:p>
            <a:pPr marL="0" indent="0">
              <a:buNone/>
            </a:pPr>
            <a:r>
              <a:rPr lang="en-GB" sz="2800" dirty="0">
                <a:effectLst/>
                <a:latin typeface="Calibri" panose="020F0502020204030204" pitchFamily="34" charset="0"/>
                <a:ea typeface="Calibri" panose="020F0502020204030204" pitchFamily="34" charset="0"/>
                <a:cs typeface="Times New Roman" panose="02020603050405020304" pitchFamily="18" charset="0"/>
              </a:rPr>
              <a:t>Policies and procedures govern how businesses operate. Policies set out the rules and procedures are the actions that are taken to conduct business. </a:t>
            </a:r>
            <a:endParaRPr lang="en-GB" dirty="0"/>
          </a:p>
        </p:txBody>
      </p:sp>
      <p:pic>
        <p:nvPicPr>
          <p:cNvPr id="5" name="Picture 4" descr="A picture containing player&#10;&#10;Description automatically generated">
            <a:extLst>
              <a:ext uri="{FF2B5EF4-FFF2-40B4-BE49-F238E27FC236}">
                <a16:creationId xmlns:a16="http://schemas.microsoft.com/office/drawing/2014/main" id="{CD6DBEBE-4959-4330-AC13-A9ADC0D402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48" y="1883332"/>
            <a:ext cx="3816424" cy="4700030"/>
          </a:xfrm>
          <a:prstGeom prst="rect">
            <a:avLst/>
          </a:prstGeom>
        </p:spPr>
      </p:pic>
      <p:sp>
        <p:nvSpPr>
          <p:cNvPr id="4" name="Footer Placeholder 3">
            <a:extLst>
              <a:ext uri="{FF2B5EF4-FFF2-40B4-BE49-F238E27FC236}">
                <a16:creationId xmlns:a16="http://schemas.microsoft.com/office/drawing/2014/main" id="{774FD125-5BF3-400E-A015-3760D68520F8}"/>
              </a:ext>
            </a:extLst>
          </p:cNvPr>
          <p:cNvSpPr>
            <a:spLocks noGrp="1"/>
          </p:cNvSpPr>
          <p:nvPr>
            <p:ph type="ftr" sz="quarter" idx="11"/>
          </p:nvPr>
        </p:nvSpPr>
        <p:spPr/>
        <p:txBody>
          <a:bodyPr/>
          <a:lstStyle/>
          <a:p>
            <a:endParaRPr lang="en-AU" dirty="0"/>
          </a:p>
        </p:txBody>
      </p:sp>
    </p:spTree>
    <p:extLst>
      <p:ext uri="{BB962C8B-B14F-4D97-AF65-F5344CB8AC3E}">
        <p14:creationId xmlns:p14="http://schemas.microsoft.com/office/powerpoint/2010/main" val="18949812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69FC2-85CE-487E-AC52-B50BA27E4807}"/>
              </a:ext>
            </a:extLst>
          </p:cNvPr>
          <p:cNvSpPr>
            <a:spLocks noGrp="1"/>
          </p:cNvSpPr>
          <p:nvPr>
            <p:ph type="title"/>
          </p:nvPr>
        </p:nvSpPr>
        <p:spPr/>
        <p:txBody>
          <a:bodyPr>
            <a:noAutofit/>
          </a:bodyPr>
          <a:lstStyle/>
          <a:p>
            <a:pPr>
              <a:spcAft>
                <a:spcPts val="500"/>
              </a:spcAft>
            </a:pPr>
            <a:r>
              <a:rPr lang="en-GB" b="1" dirty="0">
                <a:effectLst/>
                <a:latin typeface="Calibri" panose="020F0502020204030204" pitchFamily="34" charset="0"/>
                <a:ea typeface="Calibri" panose="020F0502020204030204" pitchFamily="34" charset="0"/>
                <a:cs typeface="Times New Roman" panose="02020603050405020304" pitchFamily="18" charset="0"/>
              </a:rPr>
              <a:t>Customer service standards will include:</a:t>
            </a:r>
            <a:endParaRPr lang="en-GB" dirty="0"/>
          </a:p>
        </p:txBody>
      </p:sp>
      <p:sp>
        <p:nvSpPr>
          <p:cNvPr id="3" name="Content Placeholder 2">
            <a:extLst>
              <a:ext uri="{FF2B5EF4-FFF2-40B4-BE49-F238E27FC236}">
                <a16:creationId xmlns:a16="http://schemas.microsoft.com/office/drawing/2014/main" id="{7C168FE4-8E53-421D-9386-0F84EC7D2865}"/>
              </a:ext>
            </a:extLst>
          </p:cNvPr>
          <p:cNvSpPr>
            <a:spLocks noGrp="1"/>
          </p:cNvSpPr>
          <p:nvPr>
            <p:ph idx="1"/>
          </p:nvPr>
        </p:nvSpPr>
        <p:spPr/>
        <p:txBody>
          <a:bodyPr>
            <a:normAutofit/>
          </a:bodyPr>
          <a:lstStyle/>
          <a:p>
            <a:pPr marL="342900" lvl="0" indent="-342900">
              <a:lnSpc>
                <a:spcPct val="110000"/>
              </a:lnSpc>
              <a:buFont typeface="Wingdings" panose="05000000000000000000" pitchFamily="2"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Answering the telephone within a number of rings</a:t>
            </a:r>
          </a:p>
          <a:p>
            <a:pPr marL="342900" lvl="0" indent="-342900">
              <a:lnSpc>
                <a:spcPct val="110000"/>
              </a:lnSpc>
              <a:buFont typeface="Wingdings" panose="05000000000000000000" pitchFamily="2"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Replying to communications within a time period</a:t>
            </a:r>
          </a:p>
          <a:p>
            <a:pPr marL="342900" lvl="0" indent="-342900">
              <a:lnSpc>
                <a:spcPct val="110000"/>
              </a:lnSpc>
              <a:buFont typeface="Wingdings" panose="05000000000000000000" pitchFamily="2"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Greeting customers in a friendly and polite manner</a:t>
            </a:r>
          </a:p>
          <a:p>
            <a:pPr marL="342900" lvl="0" indent="-342900">
              <a:lnSpc>
                <a:spcPct val="110000"/>
              </a:lnSpc>
              <a:buFont typeface="Wingdings" panose="05000000000000000000" pitchFamily="2"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Never being rude to customers</a:t>
            </a:r>
          </a:p>
          <a:p>
            <a:pPr>
              <a:lnSpc>
                <a:spcPct val="110000"/>
              </a:lnSpc>
            </a:pPr>
            <a:r>
              <a:rPr lang="en-GB" sz="2800" dirty="0">
                <a:effectLst/>
                <a:latin typeface="Calibri" panose="020F0502020204030204" pitchFamily="34" charset="0"/>
                <a:ea typeface="Calibri" panose="020F0502020204030204" pitchFamily="34" charset="0"/>
                <a:cs typeface="Times New Roman" panose="02020603050405020304" pitchFamily="18" charset="0"/>
              </a:rPr>
              <a:t>Giving customers accurate and transparent information (never misleading).</a:t>
            </a:r>
            <a:endParaRPr lang="en-GB" dirty="0"/>
          </a:p>
        </p:txBody>
      </p:sp>
      <p:pic>
        <p:nvPicPr>
          <p:cNvPr id="4" name="Picture 3">
            <a:extLst>
              <a:ext uri="{FF2B5EF4-FFF2-40B4-BE49-F238E27FC236}">
                <a16:creationId xmlns:a16="http://schemas.microsoft.com/office/drawing/2014/main" id="{C651DA5D-43BA-4EE2-B2C6-B3C9F9CD3DA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940152" y="4581128"/>
            <a:ext cx="2448272" cy="2143351"/>
          </a:xfrm>
          <a:prstGeom prst="rect">
            <a:avLst/>
          </a:prstGeom>
          <a:noFill/>
          <a:ln>
            <a:noFill/>
          </a:ln>
        </p:spPr>
      </p:pic>
      <p:sp>
        <p:nvSpPr>
          <p:cNvPr id="5" name="Footer Placeholder 4">
            <a:extLst>
              <a:ext uri="{FF2B5EF4-FFF2-40B4-BE49-F238E27FC236}">
                <a16:creationId xmlns:a16="http://schemas.microsoft.com/office/drawing/2014/main" id="{BBA3FB31-F188-46AC-B755-8C3043A1DA82}"/>
              </a:ext>
            </a:extLst>
          </p:cNvPr>
          <p:cNvSpPr>
            <a:spLocks noGrp="1"/>
          </p:cNvSpPr>
          <p:nvPr>
            <p:ph type="ftr" sz="quarter" idx="11"/>
          </p:nvPr>
        </p:nvSpPr>
        <p:spPr/>
        <p:txBody>
          <a:bodyPr/>
          <a:lstStyle/>
          <a:p>
            <a:endParaRPr lang="en-AU" dirty="0"/>
          </a:p>
        </p:txBody>
      </p:sp>
    </p:spTree>
    <p:extLst>
      <p:ext uri="{BB962C8B-B14F-4D97-AF65-F5344CB8AC3E}">
        <p14:creationId xmlns:p14="http://schemas.microsoft.com/office/powerpoint/2010/main" val="15847648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D910E-9C9B-4932-B060-0F1C88F5F2F8}"/>
              </a:ext>
            </a:extLst>
          </p:cNvPr>
          <p:cNvSpPr>
            <a:spLocks noGrp="1"/>
          </p:cNvSpPr>
          <p:nvPr>
            <p:ph type="title"/>
          </p:nvPr>
        </p:nvSpPr>
        <p:spPr/>
        <p:txBody>
          <a:bodyPr/>
          <a:lstStyle/>
          <a:p>
            <a:r>
              <a:rPr lang="en-GB" sz="4400" dirty="0">
                <a:effectLst/>
                <a:latin typeface="Calibri" panose="020F0502020204030204" pitchFamily="34" charset="0"/>
                <a:ea typeface="Calibri" panose="020F0502020204030204" pitchFamily="34" charset="0"/>
                <a:cs typeface="Times New Roman" panose="02020603050405020304" pitchFamily="18" charset="0"/>
              </a:rPr>
              <a:t>Customer service legislation</a:t>
            </a:r>
            <a:endParaRPr lang="en-GB" dirty="0"/>
          </a:p>
        </p:txBody>
      </p:sp>
      <p:sp>
        <p:nvSpPr>
          <p:cNvPr id="3" name="Content Placeholder 2">
            <a:extLst>
              <a:ext uri="{FF2B5EF4-FFF2-40B4-BE49-F238E27FC236}">
                <a16:creationId xmlns:a16="http://schemas.microsoft.com/office/drawing/2014/main" id="{D70C3230-7552-45B1-89CF-167E409A982D}"/>
              </a:ext>
            </a:extLst>
          </p:cNvPr>
          <p:cNvSpPr>
            <a:spLocks noGrp="1"/>
          </p:cNvSpPr>
          <p:nvPr>
            <p:ph idx="1"/>
          </p:nvPr>
        </p:nvSpPr>
        <p:spPr/>
        <p:txBody>
          <a:bodyPr/>
          <a:lstStyle/>
          <a:p>
            <a:r>
              <a:rPr lang="en-GB" dirty="0">
                <a:latin typeface="Calibri" panose="020F0502020204030204" pitchFamily="34" charset="0"/>
                <a:ea typeface="Calibri" panose="020F0502020204030204" pitchFamily="34" charset="0"/>
                <a:cs typeface="Times New Roman" panose="02020603050405020304" pitchFamily="18" charset="0"/>
              </a:rPr>
              <a:t>T</a:t>
            </a:r>
            <a:r>
              <a:rPr lang="en-GB" sz="2800" dirty="0">
                <a:effectLst/>
                <a:latin typeface="Calibri" panose="020F0502020204030204" pitchFamily="34" charset="0"/>
                <a:ea typeface="Calibri" panose="020F0502020204030204" pitchFamily="34" charset="0"/>
                <a:cs typeface="Times New Roman" panose="02020603050405020304" pitchFamily="18" charset="0"/>
              </a:rPr>
              <a:t>he main legislation that must be followed is Australian Consumer Law (ACL)</a:t>
            </a:r>
          </a:p>
          <a:p>
            <a:r>
              <a:rPr lang="en-GB" sz="2800" dirty="0">
                <a:effectLst/>
                <a:latin typeface="Calibri" panose="020F0502020204030204" pitchFamily="34" charset="0"/>
                <a:ea typeface="Calibri" panose="020F0502020204030204" pitchFamily="34" charset="0"/>
                <a:cs typeface="Times New Roman" panose="02020603050405020304" pitchFamily="18" charset="0"/>
              </a:rPr>
              <a:t>The ACL is included in the Competition and Consumer Act 2010 (Schedule 2)</a:t>
            </a:r>
          </a:p>
          <a:p>
            <a:r>
              <a:rPr lang="en-GB" sz="2800" dirty="0">
                <a:effectLst/>
                <a:latin typeface="Calibri" panose="020F0502020204030204" pitchFamily="34" charset="0"/>
                <a:ea typeface="Calibri" panose="020F0502020204030204" pitchFamily="34" charset="0"/>
                <a:cs typeface="Times New Roman" panose="02020603050405020304" pitchFamily="18" charset="0"/>
              </a:rPr>
              <a:t>The Privacy Act 1988 (or equivalent state/territory law) – for handling customers’ personal information</a:t>
            </a:r>
          </a:p>
          <a:p>
            <a:r>
              <a:rPr lang="en-GB" sz="2800" dirty="0">
                <a:effectLst/>
                <a:latin typeface="Calibri" panose="020F0502020204030204" pitchFamily="34" charset="0"/>
                <a:ea typeface="Calibri" panose="020F0502020204030204" pitchFamily="34" charset="0"/>
                <a:cs typeface="Times New Roman" panose="02020603050405020304" pitchFamily="18" charset="0"/>
              </a:rPr>
              <a:t>Work health and safety </a:t>
            </a:r>
          </a:p>
          <a:p>
            <a:r>
              <a:rPr lang="en-GB" sz="2800" dirty="0">
                <a:effectLst/>
                <a:latin typeface="Calibri" panose="020F0502020204030204" pitchFamily="34" charset="0"/>
                <a:ea typeface="Calibri" panose="020F0502020204030204" pitchFamily="34" charset="0"/>
                <a:cs typeface="Times New Roman" panose="02020603050405020304" pitchFamily="18" charset="0"/>
              </a:rPr>
              <a:t>Anti-discrimination law.</a:t>
            </a:r>
            <a:endParaRPr lang="en-GB" dirty="0"/>
          </a:p>
        </p:txBody>
      </p:sp>
      <p:pic>
        <p:nvPicPr>
          <p:cNvPr id="4" name="Picture 3">
            <a:extLst>
              <a:ext uri="{FF2B5EF4-FFF2-40B4-BE49-F238E27FC236}">
                <a16:creationId xmlns:a16="http://schemas.microsoft.com/office/drawing/2014/main" id="{62E045EC-3051-4CD3-B4C5-A5BC454B0E4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076056" y="4624237"/>
            <a:ext cx="2808312" cy="1932148"/>
          </a:xfrm>
          <a:prstGeom prst="rect">
            <a:avLst/>
          </a:prstGeom>
          <a:noFill/>
          <a:ln>
            <a:noFill/>
          </a:ln>
        </p:spPr>
      </p:pic>
      <p:sp>
        <p:nvSpPr>
          <p:cNvPr id="5" name="Footer Placeholder 4">
            <a:extLst>
              <a:ext uri="{FF2B5EF4-FFF2-40B4-BE49-F238E27FC236}">
                <a16:creationId xmlns:a16="http://schemas.microsoft.com/office/drawing/2014/main" id="{A9EDD30E-AC4E-4AC2-9509-0FF7AF0605E4}"/>
              </a:ext>
            </a:extLst>
          </p:cNvPr>
          <p:cNvSpPr>
            <a:spLocks noGrp="1"/>
          </p:cNvSpPr>
          <p:nvPr>
            <p:ph type="ftr" sz="quarter" idx="11"/>
          </p:nvPr>
        </p:nvSpPr>
        <p:spPr/>
        <p:txBody>
          <a:bodyPr/>
          <a:lstStyle/>
          <a:p>
            <a:endParaRPr lang="en-AU" dirty="0"/>
          </a:p>
        </p:txBody>
      </p:sp>
    </p:spTree>
    <p:extLst>
      <p:ext uri="{BB962C8B-B14F-4D97-AF65-F5344CB8AC3E}">
        <p14:creationId xmlns:p14="http://schemas.microsoft.com/office/powerpoint/2010/main" val="27861513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fontScale="90000"/>
          </a:bodyPr>
          <a:lstStyle/>
          <a:p>
            <a:br>
              <a:rPr lang="en-GB" dirty="0"/>
            </a:br>
            <a:r>
              <a:rPr lang="en-GB" sz="4900" dirty="0"/>
              <a:t>Activity 2A</a:t>
            </a:r>
            <a:r>
              <a:rPr lang="en-AU" sz="4900" dirty="0"/>
              <a:t> </a:t>
            </a:r>
            <a:br>
              <a:rPr lang="en-AU" dirty="0"/>
            </a:br>
            <a:endParaRPr lang="en-CA" sz="3100" dirty="0"/>
          </a:p>
        </p:txBody>
      </p:sp>
      <p:pic>
        <p:nvPicPr>
          <p:cNvPr id="5" name="Picture 6" descr="Fotolia_2204087_XS"/>
          <p:cNvPicPr>
            <a:picLocks noGrp="1" noChangeAspect="1" noChangeArrowheads="1"/>
          </p:cNvPicPr>
          <p:nvPr>
            <p:ph idx="1"/>
          </p:nvPr>
        </p:nvPicPr>
        <p:blipFill>
          <a:blip r:embed="rId3" cstate="print"/>
          <a:srcRect/>
          <a:stretch>
            <a:fillRect/>
          </a:stretch>
        </p:blipFill>
        <p:spPr bwMode="auto">
          <a:xfrm>
            <a:off x="2057400" y="1939131"/>
            <a:ext cx="5029200" cy="3848100"/>
          </a:xfrm>
          <a:prstGeom prst="rect">
            <a:avLst/>
          </a:prstGeom>
          <a:ln>
            <a:noFill/>
          </a:ln>
          <a:effectLst>
            <a:softEdge rad="112500"/>
          </a:effectLst>
        </p:spPr>
      </p:pic>
      <p:sp>
        <p:nvSpPr>
          <p:cNvPr id="2" name="Footer Placeholder 1">
            <a:extLst>
              <a:ext uri="{FF2B5EF4-FFF2-40B4-BE49-F238E27FC236}">
                <a16:creationId xmlns:a16="http://schemas.microsoft.com/office/drawing/2014/main" id="{3F64860B-DC59-47C5-BEB0-F2CF0F8AF20E}"/>
              </a:ext>
            </a:extLst>
          </p:cNvPr>
          <p:cNvSpPr>
            <a:spLocks noGrp="1"/>
          </p:cNvSpPr>
          <p:nvPr>
            <p:ph type="ftr" sz="quarter" idx="11"/>
          </p:nvPr>
        </p:nvSpPr>
        <p:spPr/>
        <p:txBody>
          <a:bodyPr/>
          <a:lstStyle/>
          <a:p>
            <a:endParaRPr lang="en-A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06090"/>
          </a:xfrm>
        </p:spPr>
        <p:txBody>
          <a:bodyPr>
            <a:normAutofit fontScale="90000"/>
          </a:bodyPr>
          <a:lstStyle/>
          <a:p>
            <a:r>
              <a:rPr lang="en-GB" sz="4400" dirty="0">
                <a:effectLst/>
                <a:latin typeface="Calibri" panose="020F0502020204030204" pitchFamily="34" charset="0"/>
                <a:ea typeface="Calibri" panose="020F0502020204030204" pitchFamily="34" charset="0"/>
                <a:cs typeface="Times New Roman" panose="02020603050405020304" pitchFamily="18" charset="0"/>
              </a:rPr>
              <a:t>Your customers</a:t>
            </a:r>
            <a:endParaRPr lang="en-GB" dirty="0"/>
          </a:p>
        </p:txBody>
      </p:sp>
      <p:sp>
        <p:nvSpPr>
          <p:cNvPr id="3" name="Content Placeholder 2"/>
          <p:cNvSpPr>
            <a:spLocks noGrp="1"/>
          </p:cNvSpPr>
          <p:nvPr>
            <p:ph idx="1"/>
          </p:nvPr>
        </p:nvSpPr>
        <p:spPr>
          <a:xfrm>
            <a:off x="35496" y="706090"/>
            <a:ext cx="9108504" cy="6035278"/>
          </a:xfrm>
        </p:spPr>
        <p:txBody>
          <a:bodyPr>
            <a:normAutofit/>
          </a:bodyPr>
          <a:lstStyle/>
          <a:p>
            <a:pPr marL="0" marR="0">
              <a:spcBef>
                <a:spcPts val="0"/>
              </a:spcBef>
              <a:spcAft>
                <a:spcPts val="500"/>
              </a:spcAft>
            </a:pPr>
            <a:r>
              <a:rPr lang="en-GB" sz="2800" b="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customer needs and expectations can be influenced by:</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Wingdings" panose="05000000000000000000" pitchFamily="2" charset="2"/>
              <a:buChar char=""/>
            </a:pPr>
            <a:r>
              <a:rPr lang="en-GB" sz="28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Cost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Wingdings" panose="05000000000000000000" pitchFamily="2" charset="2"/>
              <a:buChar char=""/>
            </a:pPr>
            <a:r>
              <a:rPr lang="en-GB" sz="28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Quality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Wingdings" panose="05000000000000000000" pitchFamily="2" charset="2"/>
              <a:buChar char=""/>
            </a:pPr>
            <a:r>
              <a:rPr lang="en-GB" sz="28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Safety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Wingdings" panose="05000000000000000000" pitchFamily="2" charset="2"/>
              <a:buChar char=""/>
            </a:pPr>
            <a:r>
              <a:rPr lang="en-GB" sz="28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Industry standards and regulations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Wingdings" panose="05000000000000000000" pitchFamily="2" charset="2"/>
              <a:buChar char=""/>
            </a:pPr>
            <a:r>
              <a:rPr lang="en-GB" sz="28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Product/service type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Wingdings" panose="05000000000000000000" pitchFamily="2" charset="2"/>
              <a:buChar char=""/>
            </a:pPr>
            <a:r>
              <a:rPr lang="en-GB" sz="28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Product/service availability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Wingdings" panose="05000000000000000000" pitchFamily="2" charset="2"/>
              <a:buChar char=""/>
            </a:pPr>
            <a:r>
              <a:rPr lang="en-GB" sz="28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Product/service delivery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4" name="Picture 3">
            <a:extLst>
              <a:ext uri="{FF2B5EF4-FFF2-40B4-BE49-F238E27FC236}">
                <a16:creationId xmlns:a16="http://schemas.microsoft.com/office/drawing/2014/main" id="{D5608E3B-CAFB-48A0-9D07-D9CE79C5E96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868144" y="2132856"/>
            <a:ext cx="2201246" cy="4133056"/>
          </a:xfrm>
          <a:prstGeom prst="rect">
            <a:avLst/>
          </a:prstGeom>
          <a:noFill/>
          <a:ln>
            <a:noFill/>
          </a:ln>
        </p:spPr>
      </p:pic>
      <p:sp>
        <p:nvSpPr>
          <p:cNvPr id="5" name="Footer Placeholder 4">
            <a:extLst>
              <a:ext uri="{FF2B5EF4-FFF2-40B4-BE49-F238E27FC236}">
                <a16:creationId xmlns:a16="http://schemas.microsoft.com/office/drawing/2014/main" id="{1396A18D-117C-4C15-8382-483DDC54AEBB}"/>
              </a:ext>
            </a:extLst>
          </p:cNvPr>
          <p:cNvSpPr>
            <a:spLocks noGrp="1"/>
          </p:cNvSpPr>
          <p:nvPr>
            <p:ph type="ftr" sz="quarter" idx="11"/>
          </p:nvPr>
        </p:nvSpPr>
        <p:spPr/>
        <p:txBody>
          <a:bodyPr/>
          <a:lstStyle/>
          <a:p>
            <a:endParaRPr lang="en-A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Fotolia_5090081_XS"/>
          <p:cNvPicPr>
            <a:picLocks noChangeAspect="1" noChangeArrowheads="1"/>
          </p:cNvPicPr>
          <p:nvPr/>
        </p:nvPicPr>
        <p:blipFill>
          <a:blip r:embed="rId3" cstate="print"/>
          <a:srcRect/>
          <a:stretch>
            <a:fillRect/>
          </a:stretch>
        </p:blipFill>
        <p:spPr bwMode="auto">
          <a:xfrm>
            <a:off x="0" y="2043113"/>
            <a:ext cx="4814888" cy="4814887"/>
          </a:xfrm>
          <a:prstGeom prst="rect">
            <a:avLst/>
          </a:prstGeom>
          <a:noFill/>
          <a:ln w="9525">
            <a:noFill/>
            <a:miter lim="800000"/>
            <a:headEnd/>
            <a:tailEnd/>
          </a:ln>
        </p:spPr>
      </p:pic>
      <p:sp>
        <p:nvSpPr>
          <p:cNvPr id="5" name="Title 3"/>
          <p:cNvSpPr>
            <a:spLocks noGrp="1"/>
          </p:cNvSpPr>
          <p:nvPr>
            <p:ph type="title"/>
          </p:nvPr>
        </p:nvSpPr>
        <p:spPr/>
        <p:txBody>
          <a:bodyPr>
            <a:normAutofit/>
          </a:bodyPr>
          <a:lstStyle/>
          <a:p>
            <a:r>
              <a:rPr lang="en-AU" sz="4400" dirty="0">
                <a:effectLst/>
                <a:latin typeface="Calibri" panose="020F0502020204030204" pitchFamily="34" charset="0"/>
                <a:ea typeface="Times New Roman" panose="02020603050405020304" pitchFamily="18" charset="0"/>
              </a:rPr>
              <a:t>Deliver a service to customers</a:t>
            </a:r>
            <a:endParaRPr lang="en-GB" dirty="0"/>
          </a:p>
        </p:txBody>
      </p:sp>
      <p:sp>
        <p:nvSpPr>
          <p:cNvPr id="8" name="TextBox 7"/>
          <p:cNvSpPr txBox="1"/>
          <p:nvPr/>
        </p:nvSpPr>
        <p:spPr>
          <a:xfrm>
            <a:off x="5076056" y="2492896"/>
            <a:ext cx="3744416" cy="1384995"/>
          </a:xfrm>
          <a:prstGeom prst="rect">
            <a:avLst/>
          </a:prstGeom>
          <a:noFill/>
        </p:spPr>
        <p:txBody>
          <a:bodyPr wrap="square" rtlCol="0">
            <a:spAutoFit/>
          </a:bodyPr>
          <a:lstStyle/>
          <a:p>
            <a:r>
              <a:rPr lang="en-AU" sz="2800" b="1" dirty="0">
                <a:latin typeface="+mj-lt"/>
              </a:rPr>
              <a:t>2.2 </a:t>
            </a:r>
            <a:r>
              <a:rPr lang="en-AU" sz="2800" dirty="0">
                <a:effectLst/>
                <a:latin typeface="Calibri" panose="020F0502020204030204" pitchFamily="34" charset="0"/>
                <a:ea typeface="Times New Roman" panose="02020603050405020304" pitchFamily="18" charset="0"/>
              </a:rPr>
              <a:t>Establish and maintain rapport with customers</a:t>
            </a:r>
            <a:endParaRPr lang="en-AU" sz="2800" dirty="0">
              <a:latin typeface="+mj-lt"/>
            </a:endParaRPr>
          </a:p>
        </p:txBody>
      </p:sp>
      <p:sp>
        <p:nvSpPr>
          <p:cNvPr id="2" name="Footer Placeholder 1">
            <a:extLst>
              <a:ext uri="{FF2B5EF4-FFF2-40B4-BE49-F238E27FC236}">
                <a16:creationId xmlns:a16="http://schemas.microsoft.com/office/drawing/2014/main" id="{445B861A-A910-4FB4-A98C-156CC381E4B4}"/>
              </a:ext>
            </a:extLst>
          </p:cNvPr>
          <p:cNvSpPr>
            <a:spLocks noGrp="1"/>
          </p:cNvSpPr>
          <p:nvPr>
            <p:ph type="ftr" sz="quarter" idx="11"/>
          </p:nvPr>
        </p:nvSpPr>
        <p:spPr/>
        <p:txBody>
          <a:bodyPr/>
          <a:lstStyle/>
          <a:p>
            <a:endParaRPr lang="en-A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15000"/>
              </a:lnSpc>
              <a:spcBef>
                <a:spcPts val="1200"/>
              </a:spcBef>
              <a:spcAft>
                <a:spcPts val="300"/>
              </a:spcAft>
            </a:pPr>
            <a:r>
              <a:rPr lang="en-GB" sz="4400" b="1" dirty="0">
                <a:effectLst/>
                <a:latin typeface="Calibri" panose="020F0502020204030204" pitchFamily="34" charset="0"/>
                <a:cs typeface="Times New Roman" panose="02020603050405020304" pitchFamily="18" charset="0"/>
              </a:rPr>
              <a:t>Rapport</a:t>
            </a:r>
            <a:endParaRPr lang="en-GB" dirty="0"/>
          </a:p>
        </p:txBody>
      </p:sp>
      <p:sp>
        <p:nvSpPr>
          <p:cNvPr id="3" name="Content Placeholder 2"/>
          <p:cNvSpPr>
            <a:spLocks noGrp="1"/>
          </p:cNvSpPr>
          <p:nvPr>
            <p:ph idx="1"/>
          </p:nvPr>
        </p:nvSpPr>
        <p:spPr>
          <a:xfrm>
            <a:off x="457200" y="1600200"/>
            <a:ext cx="6059016" cy="4525963"/>
          </a:xfrm>
        </p:spPr>
        <p:txBody>
          <a:bodyPr/>
          <a:lstStyle/>
          <a:p>
            <a:r>
              <a:rPr lang="en-GB" sz="2800" dirty="0">
                <a:effectLst/>
                <a:latin typeface="Calibri" panose="020F0502020204030204" pitchFamily="34" charset="0"/>
                <a:ea typeface="Calibri" panose="020F0502020204030204" pitchFamily="34" charset="0"/>
                <a:cs typeface="Times New Roman" panose="02020603050405020304" pitchFamily="18" charset="0"/>
              </a:rPr>
              <a:t>Rapport can be built through the effective use of positive and professional body language and good quality questioning and listening</a:t>
            </a:r>
          </a:p>
          <a:p>
            <a:r>
              <a:rPr lang="en-GB" sz="2800" dirty="0">
                <a:effectLst/>
                <a:latin typeface="Calibri" panose="020F0502020204030204" pitchFamily="34" charset="0"/>
                <a:ea typeface="Calibri" panose="020F0502020204030204" pitchFamily="34" charset="0"/>
                <a:cs typeface="Times New Roman" panose="02020603050405020304" pitchFamily="18" charset="0"/>
              </a:rPr>
              <a:t>A little rapport goes a long way to delivering good quality service and giving the customer an excellent customer experience.</a:t>
            </a:r>
            <a:endParaRPr lang="en-GB" dirty="0"/>
          </a:p>
        </p:txBody>
      </p:sp>
      <p:pic>
        <p:nvPicPr>
          <p:cNvPr id="4" name="Picture 3">
            <a:extLst>
              <a:ext uri="{FF2B5EF4-FFF2-40B4-BE49-F238E27FC236}">
                <a16:creationId xmlns:a16="http://schemas.microsoft.com/office/drawing/2014/main" id="{CDFEE21E-EE1E-4681-876F-7AFE64A4F7BF}"/>
              </a:ext>
            </a:extLst>
          </p:cNvPr>
          <p:cNvPicPr/>
          <p:nvPr/>
        </p:nvPicPr>
        <p:blipFill rotWithShape="1">
          <a:blip r:embed="rId2">
            <a:extLst>
              <a:ext uri="{28A0092B-C50C-407E-A947-70E740481C1C}">
                <a14:useLocalDpi xmlns:a14="http://schemas.microsoft.com/office/drawing/2010/main" val="0"/>
              </a:ext>
            </a:extLst>
          </a:blip>
          <a:srcRect l="16970" r="22352"/>
          <a:stretch/>
        </p:blipFill>
        <p:spPr bwMode="auto">
          <a:xfrm>
            <a:off x="6516216" y="1988840"/>
            <a:ext cx="1841995" cy="4464496"/>
          </a:xfrm>
          <a:prstGeom prst="rect">
            <a:avLst/>
          </a:prstGeom>
          <a:noFill/>
          <a:ln>
            <a:noFill/>
          </a:ln>
          <a:extLst>
            <a:ext uri="{53640926-AAD7-44D8-BBD7-CCE9431645EC}">
              <a14:shadowObscured xmlns:a14="http://schemas.microsoft.com/office/drawing/2010/main"/>
            </a:ext>
          </a:extLst>
        </p:spPr>
      </p:pic>
      <p:sp>
        <p:nvSpPr>
          <p:cNvPr id="5" name="Footer Placeholder 4">
            <a:extLst>
              <a:ext uri="{FF2B5EF4-FFF2-40B4-BE49-F238E27FC236}">
                <a16:creationId xmlns:a16="http://schemas.microsoft.com/office/drawing/2014/main" id="{B224D71C-6AAF-4C6A-A30A-29011CA54C18}"/>
              </a:ext>
            </a:extLst>
          </p:cNvPr>
          <p:cNvSpPr>
            <a:spLocks noGrp="1"/>
          </p:cNvSpPr>
          <p:nvPr>
            <p:ph type="ftr" sz="quarter" idx="11"/>
          </p:nvPr>
        </p:nvSpPr>
        <p:spPr/>
        <p:txBody>
          <a:bodyPr/>
          <a:lstStyle/>
          <a:p>
            <a:endParaRPr lang="en-AU"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A0355-C4E6-480E-9FDC-B5999999EA01}"/>
              </a:ext>
            </a:extLst>
          </p:cNvPr>
          <p:cNvSpPr>
            <a:spLocks noGrp="1"/>
          </p:cNvSpPr>
          <p:nvPr>
            <p:ph type="title"/>
          </p:nvPr>
        </p:nvSpPr>
        <p:spPr/>
        <p:txBody>
          <a:bodyPr/>
          <a:lstStyle/>
          <a:p>
            <a:r>
              <a:rPr lang="en-GB" sz="4400" dirty="0">
                <a:effectLst/>
                <a:latin typeface="Calibri" panose="020F0502020204030204" pitchFamily="34" charset="0"/>
                <a:ea typeface="Calibri" panose="020F0502020204030204" pitchFamily="34" charset="0"/>
                <a:cs typeface="Times New Roman" panose="02020603050405020304" pitchFamily="18" charset="0"/>
              </a:rPr>
              <a:t>Maintaining rapport</a:t>
            </a:r>
            <a:endParaRPr lang="en-GB" dirty="0"/>
          </a:p>
        </p:txBody>
      </p:sp>
      <p:sp>
        <p:nvSpPr>
          <p:cNvPr id="3" name="Content Placeholder 2">
            <a:extLst>
              <a:ext uri="{FF2B5EF4-FFF2-40B4-BE49-F238E27FC236}">
                <a16:creationId xmlns:a16="http://schemas.microsoft.com/office/drawing/2014/main" id="{C967B99C-4E9C-4FCA-89AE-1638D18CBD75}"/>
              </a:ext>
            </a:extLst>
          </p:cNvPr>
          <p:cNvSpPr>
            <a:spLocks noGrp="1"/>
          </p:cNvSpPr>
          <p:nvPr>
            <p:ph idx="1"/>
          </p:nvPr>
        </p:nvSpPr>
        <p:spPr/>
        <p:txBody>
          <a:bodyPr/>
          <a:lstStyle/>
          <a:p>
            <a:pPr marL="0" indent="0">
              <a:buNone/>
            </a:pPr>
            <a:r>
              <a:rPr lang="en-GB" sz="2800" b="1" dirty="0">
                <a:effectLst/>
                <a:latin typeface="Calibri" panose="020F0502020204030204" pitchFamily="34" charset="0"/>
                <a:ea typeface="Calibri" panose="020F0502020204030204" pitchFamily="34" charset="0"/>
                <a:cs typeface="Times New Roman" panose="02020603050405020304" pitchFamily="18" charset="0"/>
              </a:rPr>
              <a:t>Rapport can also be maintained by:</a:t>
            </a:r>
          </a:p>
          <a:p>
            <a:pPr marL="342900" lvl="0" indent="-342900">
              <a:buFont typeface="Wingdings" panose="05000000000000000000" pitchFamily="2"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Taking time with customers </a:t>
            </a:r>
          </a:p>
          <a:p>
            <a:r>
              <a:rPr lang="en-GB" sz="2800" dirty="0">
                <a:effectLst/>
                <a:latin typeface="Calibri" panose="020F0502020204030204" pitchFamily="34" charset="0"/>
                <a:ea typeface="Calibri" panose="020F0502020204030204" pitchFamily="34" charset="0"/>
                <a:cs typeface="Times New Roman" panose="02020603050405020304" pitchFamily="18" charset="0"/>
              </a:rPr>
              <a:t>Listening to customers </a:t>
            </a:r>
          </a:p>
          <a:p>
            <a:r>
              <a:rPr lang="en-GB" sz="2800" dirty="0">
                <a:effectLst/>
                <a:latin typeface="Calibri" panose="020F0502020204030204" pitchFamily="34" charset="0"/>
                <a:ea typeface="Calibri" panose="020F0502020204030204" pitchFamily="34" charset="0"/>
                <a:cs typeface="Times New Roman" panose="02020603050405020304" pitchFamily="18" charset="0"/>
              </a:rPr>
              <a:t>Relating to the customer </a:t>
            </a:r>
          </a:p>
          <a:p>
            <a:r>
              <a:rPr lang="en-GB" sz="2800" dirty="0">
                <a:effectLst/>
                <a:latin typeface="Calibri" panose="020F0502020204030204" pitchFamily="34" charset="0"/>
                <a:ea typeface="Calibri" panose="020F0502020204030204" pitchFamily="34" charset="0"/>
                <a:cs typeface="Times New Roman" panose="02020603050405020304" pitchFamily="18" charset="0"/>
              </a:rPr>
              <a:t>Following through on what you promise. </a:t>
            </a:r>
          </a:p>
          <a:p>
            <a:endParaRPr lang="en-GB" dirty="0"/>
          </a:p>
        </p:txBody>
      </p:sp>
      <p:pic>
        <p:nvPicPr>
          <p:cNvPr id="4" name="Picture 3">
            <a:extLst>
              <a:ext uri="{FF2B5EF4-FFF2-40B4-BE49-F238E27FC236}">
                <a16:creationId xmlns:a16="http://schemas.microsoft.com/office/drawing/2014/main" id="{281365FC-9D02-437F-8F4D-FC9BDACE4DB5}"/>
              </a:ext>
            </a:extLst>
          </p:cNvPr>
          <p:cNvPicPr/>
          <p:nvPr/>
        </p:nvPicPr>
        <p:blipFill rotWithShape="1">
          <a:blip r:embed="rId2">
            <a:extLst>
              <a:ext uri="{28A0092B-C50C-407E-A947-70E740481C1C}">
                <a14:useLocalDpi xmlns:a14="http://schemas.microsoft.com/office/drawing/2010/main" val="0"/>
              </a:ext>
            </a:extLst>
          </a:blip>
          <a:srcRect t="4312"/>
          <a:stretch/>
        </p:blipFill>
        <p:spPr bwMode="auto">
          <a:xfrm>
            <a:off x="5580112" y="4210778"/>
            <a:ext cx="2736304" cy="2618319"/>
          </a:xfrm>
          <a:prstGeom prst="rect">
            <a:avLst/>
          </a:prstGeom>
          <a:noFill/>
          <a:ln>
            <a:noFill/>
          </a:ln>
        </p:spPr>
      </p:pic>
      <p:sp>
        <p:nvSpPr>
          <p:cNvPr id="5" name="Footer Placeholder 4">
            <a:extLst>
              <a:ext uri="{FF2B5EF4-FFF2-40B4-BE49-F238E27FC236}">
                <a16:creationId xmlns:a16="http://schemas.microsoft.com/office/drawing/2014/main" id="{90139C4B-8CED-4459-B14D-713180C24A53}"/>
              </a:ext>
            </a:extLst>
          </p:cNvPr>
          <p:cNvSpPr>
            <a:spLocks noGrp="1"/>
          </p:cNvSpPr>
          <p:nvPr>
            <p:ph type="ftr" sz="quarter" idx="11"/>
          </p:nvPr>
        </p:nvSpPr>
        <p:spPr/>
        <p:txBody>
          <a:bodyPr/>
          <a:lstStyle/>
          <a:p>
            <a:endParaRPr lang="en-AU" dirty="0"/>
          </a:p>
        </p:txBody>
      </p:sp>
    </p:spTree>
    <p:extLst>
      <p:ext uri="{BB962C8B-B14F-4D97-AF65-F5344CB8AC3E}">
        <p14:creationId xmlns:p14="http://schemas.microsoft.com/office/powerpoint/2010/main" val="24700107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fontScale="90000"/>
          </a:bodyPr>
          <a:lstStyle/>
          <a:p>
            <a:br>
              <a:rPr lang="en-GB" dirty="0"/>
            </a:br>
            <a:r>
              <a:rPr lang="en-GB" sz="4900" dirty="0"/>
              <a:t>Activity 2B</a:t>
            </a:r>
            <a:r>
              <a:rPr lang="en-AU" sz="4900" dirty="0"/>
              <a:t> </a:t>
            </a:r>
            <a:br>
              <a:rPr lang="en-AU" dirty="0"/>
            </a:br>
            <a:endParaRPr lang="en-CA" sz="3100" dirty="0"/>
          </a:p>
        </p:txBody>
      </p:sp>
      <p:pic>
        <p:nvPicPr>
          <p:cNvPr id="5" name="Picture 6" descr="Fotolia_2204087_XS"/>
          <p:cNvPicPr>
            <a:picLocks noGrp="1" noChangeAspect="1" noChangeArrowheads="1"/>
          </p:cNvPicPr>
          <p:nvPr>
            <p:ph idx="1"/>
          </p:nvPr>
        </p:nvPicPr>
        <p:blipFill>
          <a:blip r:embed="rId3" cstate="print"/>
          <a:srcRect/>
          <a:stretch>
            <a:fillRect/>
          </a:stretch>
        </p:blipFill>
        <p:spPr bwMode="auto">
          <a:xfrm>
            <a:off x="2057400" y="1939131"/>
            <a:ext cx="5029200" cy="3848100"/>
          </a:xfrm>
          <a:prstGeom prst="rect">
            <a:avLst/>
          </a:prstGeom>
          <a:ln>
            <a:noFill/>
          </a:ln>
          <a:effectLst>
            <a:softEdge rad="112500"/>
          </a:effectLst>
        </p:spPr>
      </p:pic>
      <p:sp>
        <p:nvSpPr>
          <p:cNvPr id="2" name="Footer Placeholder 1">
            <a:extLst>
              <a:ext uri="{FF2B5EF4-FFF2-40B4-BE49-F238E27FC236}">
                <a16:creationId xmlns:a16="http://schemas.microsoft.com/office/drawing/2014/main" id="{26DC0486-BC75-4557-9F64-CA8705CEE117}"/>
              </a:ext>
            </a:extLst>
          </p:cNvPr>
          <p:cNvSpPr>
            <a:spLocks noGrp="1"/>
          </p:cNvSpPr>
          <p:nvPr>
            <p:ph type="ftr" sz="quarter" idx="11"/>
          </p:nvPr>
        </p:nvSpPr>
        <p:spPr/>
        <p:txBody>
          <a:bodyPr/>
          <a:lstStyle/>
          <a:p>
            <a:endParaRPr lang="en-AU"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p:txBody>
          <a:bodyPr>
            <a:normAutofit/>
          </a:bodyPr>
          <a:lstStyle/>
          <a:p>
            <a:r>
              <a:rPr lang="en-AU" sz="4400" dirty="0">
                <a:effectLst/>
                <a:latin typeface="Calibri" panose="020F0502020204030204" pitchFamily="34" charset="0"/>
                <a:ea typeface="Times New Roman" panose="02020603050405020304" pitchFamily="18" charset="0"/>
              </a:rPr>
              <a:t>Deliver a service to customers</a:t>
            </a:r>
            <a:endParaRPr lang="en-GB" dirty="0"/>
          </a:p>
        </p:txBody>
      </p:sp>
      <p:pic>
        <p:nvPicPr>
          <p:cNvPr id="4" name="Picture 5" descr="Fotolia_5090081_XS"/>
          <p:cNvPicPr>
            <a:picLocks noChangeAspect="1" noChangeArrowheads="1"/>
          </p:cNvPicPr>
          <p:nvPr/>
        </p:nvPicPr>
        <p:blipFill>
          <a:blip r:embed="rId3" cstate="print"/>
          <a:srcRect/>
          <a:stretch>
            <a:fillRect/>
          </a:stretch>
        </p:blipFill>
        <p:spPr bwMode="auto">
          <a:xfrm>
            <a:off x="0" y="2043113"/>
            <a:ext cx="4814888" cy="4814887"/>
          </a:xfrm>
          <a:prstGeom prst="rect">
            <a:avLst/>
          </a:prstGeom>
          <a:noFill/>
          <a:ln w="9525">
            <a:noFill/>
            <a:miter lim="800000"/>
            <a:headEnd/>
            <a:tailEnd/>
          </a:ln>
        </p:spPr>
      </p:pic>
      <p:sp>
        <p:nvSpPr>
          <p:cNvPr id="7" name="TextBox 6"/>
          <p:cNvSpPr txBox="1"/>
          <p:nvPr/>
        </p:nvSpPr>
        <p:spPr>
          <a:xfrm>
            <a:off x="4955385" y="2521059"/>
            <a:ext cx="3744416" cy="1815882"/>
          </a:xfrm>
          <a:prstGeom prst="rect">
            <a:avLst/>
          </a:prstGeom>
          <a:noFill/>
        </p:spPr>
        <p:txBody>
          <a:bodyPr wrap="square" rtlCol="0">
            <a:spAutoFit/>
          </a:bodyPr>
          <a:lstStyle/>
          <a:p>
            <a:r>
              <a:rPr lang="en-AU" sz="2800" b="1" dirty="0">
                <a:latin typeface="+mj-lt"/>
              </a:rPr>
              <a:t>2.3 </a:t>
            </a:r>
            <a:r>
              <a:rPr lang="en-AU" sz="2800" dirty="0">
                <a:effectLst/>
                <a:latin typeface="Calibri" panose="020F0502020204030204" pitchFamily="34" charset="0"/>
                <a:ea typeface="Times New Roman" panose="02020603050405020304" pitchFamily="18" charset="0"/>
              </a:rPr>
              <a:t>Manage customer complaints according to organisational and legislative requirements</a:t>
            </a:r>
            <a:endParaRPr lang="en-AU" sz="2800" dirty="0">
              <a:latin typeface="+mj-lt"/>
            </a:endParaRPr>
          </a:p>
        </p:txBody>
      </p:sp>
      <p:sp>
        <p:nvSpPr>
          <p:cNvPr id="2" name="Footer Placeholder 1">
            <a:extLst>
              <a:ext uri="{FF2B5EF4-FFF2-40B4-BE49-F238E27FC236}">
                <a16:creationId xmlns:a16="http://schemas.microsoft.com/office/drawing/2014/main" id="{3E8240AA-520B-47BA-BFC6-4D1EC3017476}"/>
              </a:ext>
            </a:extLst>
          </p:cNvPr>
          <p:cNvSpPr>
            <a:spLocks noGrp="1"/>
          </p:cNvSpPr>
          <p:nvPr>
            <p:ph type="ftr" sz="quarter" idx="11"/>
          </p:nvPr>
        </p:nvSpPr>
        <p:spPr/>
        <p:txBody>
          <a:bodyPr/>
          <a:lstStyle/>
          <a:p>
            <a:endParaRPr lang="en-AU"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556EA-2DB8-4E5A-9A9C-CE3BA87CBB18}"/>
              </a:ext>
            </a:extLst>
          </p:cNvPr>
          <p:cNvSpPr>
            <a:spLocks noGrp="1"/>
          </p:cNvSpPr>
          <p:nvPr>
            <p:ph type="title"/>
          </p:nvPr>
        </p:nvSpPr>
        <p:spPr/>
        <p:txBody>
          <a:bodyPr/>
          <a:lstStyle/>
          <a:p>
            <a:r>
              <a:rPr lang="en-GB" dirty="0"/>
              <a:t>Complaints may relate to:</a:t>
            </a:r>
          </a:p>
        </p:txBody>
      </p:sp>
      <p:sp>
        <p:nvSpPr>
          <p:cNvPr id="3" name="Content Placeholder 2">
            <a:extLst>
              <a:ext uri="{FF2B5EF4-FFF2-40B4-BE49-F238E27FC236}">
                <a16:creationId xmlns:a16="http://schemas.microsoft.com/office/drawing/2014/main" id="{E56042DA-6E42-43E7-8A8A-7C3E94215975}"/>
              </a:ext>
            </a:extLst>
          </p:cNvPr>
          <p:cNvSpPr>
            <a:spLocks noGrp="1"/>
          </p:cNvSpPr>
          <p:nvPr>
            <p:ph idx="1"/>
          </p:nvPr>
        </p:nvSpPr>
        <p:spPr>
          <a:xfrm>
            <a:off x="457200" y="1600200"/>
            <a:ext cx="7499176" cy="4525963"/>
          </a:xfrm>
        </p:spPr>
        <p:txBody>
          <a:bodyPr/>
          <a:lstStyle/>
          <a:p>
            <a:r>
              <a:rPr lang="en-GB" sz="2800" dirty="0">
                <a:effectLst/>
                <a:latin typeface="Calibri" panose="020F0502020204030204" pitchFamily="34" charset="0"/>
                <a:ea typeface="Calibri" panose="020F0502020204030204" pitchFamily="34" charset="0"/>
                <a:cs typeface="Times New Roman" panose="02020603050405020304" pitchFamily="18" charset="0"/>
              </a:rPr>
              <a:t>Administrative errors such as incorrect invoices or prices</a:t>
            </a:r>
          </a:p>
          <a:p>
            <a:r>
              <a:rPr lang="en-GB" sz="2800" dirty="0">
                <a:effectLst/>
                <a:latin typeface="Calibri" panose="020F0502020204030204" pitchFamily="34" charset="0"/>
                <a:ea typeface="Calibri" panose="020F0502020204030204" pitchFamily="34" charset="0"/>
                <a:cs typeface="Times New Roman" panose="02020603050405020304" pitchFamily="18" charset="0"/>
              </a:rPr>
              <a:t>Customer satisfaction with service quality</a:t>
            </a:r>
          </a:p>
          <a:p>
            <a:r>
              <a:rPr lang="en-GB" sz="2800" dirty="0">
                <a:effectLst/>
                <a:latin typeface="Calibri" panose="020F0502020204030204" pitchFamily="34" charset="0"/>
                <a:ea typeface="Calibri" panose="020F0502020204030204" pitchFamily="34" charset="0"/>
                <a:cs typeface="Times New Roman" panose="02020603050405020304" pitchFamily="18" charset="0"/>
              </a:rPr>
              <a:t>Damaged goods or goods not delivered </a:t>
            </a:r>
          </a:p>
          <a:p>
            <a:r>
              <a:rPr lang="en-GB" sz="2800" dirty="0">
                <a:effectLst/>
                <a:latin typeface="Calibri" panose="020F0502020204030204" pitchFamily="34" charset="0"/>
                <a:ea typeface="Calibri" panose="020F0502020204030204" pitchFamily="34" charset="0"/>
                <a:cs typeface="Times New Roman" panose="02020603050405020304" pitchFamily="18" charset="0"/>
              </a:rPr>
              <a:t>Delivery errors</a:t>
            </a:r>
          </a:p>
          <a:p>
            <a:r>
              <a:rPr lang="en-GB" sz="2800" dirty="0">
                <a:effectLst/>
                <a:latin typeface="Calibri" panose="020F0502020204030204" pitchFamily="34" charset="0"/>
                <a:ea typeface="Calibri" panose="020F0502020204030204" pitchFamily="34" charset="0"/>
                <a:cs typeface="Times New Roman" panose="02020603050405020304" pitchFamily="18" charset="0"/>
              </a:rPr>
              <a:t>Wrong services.</a:t>
            </a:r>
            <a:endParaRPr lang="en-GB" dirty="0"/>
          </a:p>
        </p:txBody>
      </p:sp>
      <p:pic>
        <p:nvPicPr>
          <p:cNvPr id="4" name="Picture 3">
            <a:extLst>
              <a:ext uri="{FF2B5EF4-FFF2-40B4-BE49-F238E27FC236}">
                <a16:creationId xmlns:a16="http://schemas.microsoft.com/office/drawing/2014/main" id="{E770546B-88B2-4504-B4A3-0D244665AA3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444630" y="2984202"/>
            <a:ext cx="2699370" cy="3599160"/>
          </a:xfrm>
          <a:prstGeom prst="rect">
            <a:avLst/>
          </a:prstGeom>
          <a:noFill/>
          <a:ln>
            <a:noFill/>
          </a:ln>
        </p:spPr>
      </p:pic>
      <p:sp>
        <p:nvSpPr>
          <p:cNvPr id="5" name="Footer Placeholder 4">
            <a:extLst>
              <a:ext uri="{FF2B5EF4-FFF2-40B4-BE49-F238E27FC236}">
                <a16:creationId xmlns:a16="http://schemas.microsoft.com/office/drawing/2014/main" id="{B0ECF298-2C2F-4D70-A5E7-ED21713CF277}"/>
              </a:ext>
            </a:extLst>
          </p:cNvPr>
          <p:cNvSpPr>
            <a:spLocks noGrp="1"/>
          </p:cNvSpPr>
          <p:nvPr>
            <p:ph type="ftr" sz="quarter" idx="11"/>
          </p:nvPr>
        </p:nvSpPr>
        <p:spPr/>
        <p:txBody>
          <a:bodyPr/>
          <a:lstStyle/>
          <a:p>
            <a:endParaRPr lang="en-AU" dirty="0"/>
          </a:p>
        </p:txBody>
      </p:sp>
    </p:spTree>
    <p:extLst>
      <p:ext uri="{BB962C8B-B14F-4D97-AF65-F5344CB8AC3E}">
        <p14:creationId xmlns:p14="http://schemas.microsoft.com/office/powerpoint/2010/main" val="629658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15000"/>
              </a:lnSpc>
              <a:spcBef>
                <a:spcPts val="1200"/>
              </a:spcBef>
              <a:spcAft>
                <a:spcPts val="300"/>
              </a:spcAft>
            </a:pPr>
            <a:r>
              <a:rPr lang="en-GB" sz="4400" b="1" dirty="0">
                <a:effectLst/>
                <a:latin typeface="Calibri" panose="020F0502020204030204" pitchFamily="34" charset="0"/>
                <a:cs typeface="Times New Roman" panose="02020603050405020304" pitchFamily="18" charset="0"/>
              </a:rPr>
              <a:t>Handling customer complaints</a:t>
            </a:r>
            <a:endParaRPr lang="en-GB" dirty="0"/>
          </a:p>
        </p:txBody>
      </p:sp>
      <p:sp>
        <p:nvSpPr>
          <p:cNvPr id="3" name="Content Placeholder 2"/>
          <p:cNvSpPr>
            <a:spLocks noGrp="1"/>
          </p:cNvSpPr>
          <p:nvPr>
            <p:ph idx="1"/>
          </p:nvPr>
        </p:nvSpPr>
        <p:spPr>
          <a:xfrm>
            <a:off x="457200" y="1600200"/>
            <a:ext cx="7283152" cy="5141168"/>
          </a:xfrm>
        </p:spPr>
        <p:txBody>
          <a:bodyPr>
            <a:normAutofit/>
          </a:bodyPr>
          <a:lstStyle/>
          <a:p>
            <a:r>
              <a:rPr lang="en-GB" sz="2800" dirty="0">
                <a:effectLst/>
                <a:latin typeface="Calibri" panose="020F0502020204030204" pitchFamily="34" charset="0"/>
                <a:ea typeface="Calibri" panose="020F0502020204030204" pitchFamily="34" charset="0"/>
                <a:cs typeface="Times New Roman" panose="02020603050405020304" pitchFamily="18" charset="0"/>
              </a:rPr>
              <a:t>Always acknowledge the complaint </a:t>
            </a:r>
          </a:p>
          <a:p>
            <a:r>
              <a:rPr lang="en-GB" sz="2800" dirty="0">
                <a:effectLst/>
                <a:latin typeface="Calibri" panose="020F0502020204030204" pitchFamily="34" charset="0"/>
                <a:ea typeface="Calibri" panose="020F0502020204030204" pitchFamily="34" charset="0"/>
                <a:cs typeface="Times New Roman" panose="02020603050405020304" pitchFamily="18" charset="0"/>
              </a:rPr>
              <a:t>Apologise, even if it’s not personally your fault </a:t>
            </a:r>
          </a:p>
          <a:p>
            <a:pPr marL="342900" lvl="0" indent="-342900">
              <a:buFont typeface="Wingdings" panose="05000000000000000000" pitchFamily="2"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Ask questions to determine the exact </a:t>
            </a:r>
            <a:br>
              <a:rPr lang="en-GB" sz="2800" dirty="0">
                <a:effectLst/>
                <a:latin typeface="Calibri" panose="020F0502020204030204" pitchFamily="34" charset="0"/>
                <a:ea typeface="Calibri" panose="020F0502020204030204" pitchFamily="34" charset="0"/>
                <a:cs typeface="Times New Roman" panose="02020603050405020304" pitchFamily="18" charset="0"/>
              </a:rPr>
            </a:br>
            <a:r>
              <a:rPr lang="en-GB" sz="2800" dirty="0">
                <a:effectLst/>
                <a:latin typeface="Calibri" panose="020F0502020204030204" pitchFamily="34" charset="0"/>
                <a:ea typeface="Calibri" panose="020F0502020204030204" pitchFamily="34" charset="0"/>
                <a:cs typeface="Times New Roman" panose="02020603050405020304" pitchFamily="18" charset="0"/>
              </a:rPr>
              <a:t>nature of the complaint and its effects</a:t>
            </a:r>
          </a:p>
          <a:p>
            <a:pPr marL="342900" lvl="0" indent="-342900">
              <a:buFont typeface="Wingdings" panose="05000000000000000000" pitchFamily="2"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Ask the customer what solution they </a:t>
            </a:r>
            <a:br>
              <a:rPr lang="en-GB" sz="2800" dirty="0">
                <a:effectLst/>
                <a:latin typeface="Calibri" panose="020F0502020204030204" pitchFamily="34" charset="0"/>
                <a:ea typeface="Calibri" panose="020F0502020204030204" pitchFamily="34" charset="0"/>
                <a:cs typeface="Times New Roman" panose="02020603050405020304" pitchFamily="18" charset="0"/>
              </a:rPr>
            </a:br>
            <a:r>
              <a:rPr lang="en-GB" sz="2800" dirty="0">
                <a:effectLst/>
                <a:latin typeface="Calibri" panose="020F0502020204030204" pitchFamily="34" charset="0"/>
                <a:ea typeface="Calibri" panose="020F0502020204030204" pitchFamily="34" charset="0"/>
                <a:cs typeface="Times New Roman" panose="02020603050405020304" pitchFamily="18" charset="0"/>
              </a:rPr>
              <a:t>are looking for </a:t>
            </a:r>
          </a:p>
          <a:p>
            <a:r>
              <a:rPr lang="en-GB" sz="2800" dirty="0">
                <a:effectLst/>
                <a:latin typeface="Calibri" panose="020F0502020204030204" pitchFamily="34" charset="0"/>
                <a:ea typeface="Calibri" panose="020F0502020204030204" pitchFamily="34" charset="0"/>
                <a:cs typeface="Times New Roman" panose="02020603050405020304" pitchFamily="18" charset="0"/>
              </a:rPr>
              <a:t>Tell the customer what you are able </a:t>
            </a:r>
            <a:br>
              <a:rPr lang="en-GB" sz="2800" dirty="0">
                <a:effectLst/>
                <a:latin typeface="Calibri" panose="020F0502020204030204" pitchFamily="34" charset="0"/>
                <a:ea typeface="Calibri" panose="020F0502020204030204" pitchFamily="34" charset="0"/>
                <a:cs typeface="Times New Roman" panose="02020603050405020304" pitchFamily="18" charset="0"/>
              </a:rPr>
            </a:br>
            <a:r>
              <a:rPr lang="en-GB" sz="2800" dirty="0">
                <a:effectLst/>
                <a:latin typeface="Calibri" panose="020F0502020204030204" pitchFamily="34" charset="0"/>
                <a:ea typeface="Calibri" panose="020F0502020204030204" pitchFamily="34" charset="0"/>
                <a:cs typeface="Times New Roman" panose="02020603050405020304" pitchFamily="18" charset="0"/>
              </a:rPr>
              <a:t>to do to resolve the complaint </a:t>
            </a:r>
          </a:p>
          <a:p>
            <a:r>
              <a:rPr lang="en-GB" sz="2800" dirty="0">
                <a:effectLst/>
                <a:latin typeface="Calibri" panose="020F0502020204030204" pitchFamily="34" charset="0"/>
                <a:ea typeface="Calibri" panose="020F0502020204030204" pitchFamily="34" charset="0"/>
                <a:cs typeface="Times New Roman" panose="02020603050405020304" pitchFamily="18" charset="0"/>
              </a:rPr>
              <a:t>Agree on the next steps </a:t>
            </a:r>
          </a:p>
          <a:p>
            <a:r>
              <a:rPr lang="en-GB" sz="2800" dirty="0">
                <a:effectLst/>
                <a:latin typeface="Calibri" panose="020F0502020204030204" pitchFamily="34" charset="0"/>
                <a:ea typeface="Calibri" panose="020F0502020204030204" pitchFamily="34" charset="0"/>
                <a:cs typeface="Times New Roman" panose="02020603050405020304" pitchFamily="18" charset="0"/>
              </a:rPr>
              <a:t>Deliver the solution that you have promised. </a:t>
            </a:r>
          </a:p>
          <a:p>
            <a:endParaRPr lang="en-GB" dirty="0"/>
          </a:p>
        </p:txBody>
      </p:sp>
      <p:pic>
        <p:nvPicPr>
          <p:cNvPr id="4" name="Picture 3">
            <a:extLst>
              <a:ext uri="{FF2B5EF4-FFF2-40B4-BE49-F238E27FC236}">
                <a16:creationId xmlns:a16="http://schemas.microsoft.com/office/drawing/2014/main" id="{B0349BE0-21CE-46C4-95C5-275CCB8A42E0}"/>
              </a:ext>
            </a:extLst>
          </p:cNvPr>
          <p:cNvPicPr/>
          <p:nvPr/>
        </p:nvPicPr>
        <p:blipFill rotWithShape="1">
          <a:blip r:embed="rId2">
            <a:extLst>
              <a:ext uri="{28A0092B-C50C-407E-A947-70E740481C1C}">
                <a14:useLocalDpi xmlns:a14="http://schemas.microsoft.com/office/drawing/2010/main" val="0"/>
              </a:ext>
            </a:extLst>
          </a:blip>
          <a:srcRect b="3158"/>
          <a:stretch/>
        </p:blipFill>
        <p:spPr bwMode="auto">
          <a:xfrm>
            <a:off x="6634285" y="3140968"/>
            <a:ext cx="2212134" cy="2476872"/>
          </a:xfrm>
          <a:prstGeom prst="rect">
            <a:avLst/>
          </a:prstGeom>
          <a:noFill/>
          <a:ln>
            <a:noFill/>
          </a:ln>
          <a:extLst>
            <a:ext uri="{53640926-AAD7-44D8-BBD7-CCE9431645EC}">
              <a14:shadowObscured xmlns:a14="http://schemas.microsoft.com/office/drawing/2010/main"/>
            </a:ext>
          </a:extLst>
        </p:spPr>
      </p:pic>
      <p:sp>
        <p:nvSpPr>
          <p:cNvPr id="5" name="Footer Placeholder 4">
            <a:extLst>
              <a:ext uri="{FF2B5EF4-FFF2-40B4-BE49-F238E27FC236}">
                <a16:creationId xmlns:a16="http://schemas.microsoft.com/office/drawing/2014/main" id="{08551119-0F88-404A-9206-C679210225BA}"/>
              </a:ext>
            </a:extLst>
          </p:cNvPr>
          <p:cNvSpPr>
            <a:spLocks noGrp="1"/>
          </p:cNvSpPr>
          <p:nvPr>
            <p:ph type="ftr" sz="quarter" idx="11"/>
          </p:nvPr>
        </p:nvSpPr>
        <p:spPr/>
        <p:txBody>
          <a:bodyPr/>
          <a:lstStyle/>
          <a:p>
            <a:endParaRPr lang="en-AU"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DBC1D-72CE-4431-B78A-C89F573A1A44}"/>
              </a:ext>
            </a:extLst>
          </p:cNvPr>
          <p:cNvSpPr>
            <a:spLocks noGrp="1"/>
          </p:cNvSpPr>
          <p:nvPr>
            <p:ph type="title"/>
          </p:nvPr>
        </p:nvSpPr>
        <p:spPr/>
        <p:txBody>
          <a:bodyPr>
            <a:noAutofit/>
          </a:bodyPr>
          <a:lstStyle/>
          <a:p>
            <a:r>
              <a:rPr lang="en-GB" dirty="0">
                <a:effectLst/>
                <a:latin typeface="Calibri" panose="020F0502020204030204" pitchFamily="34" charset="0"/>
                <a:ea typeface="Calibri" panose="020F0502020204030204" pitchFamily="34" charset="0"/>
                <a:cs typeface="Times New Roman" panose="02020603050405020304" pitchFamily="18" charset="0"/>
              </a:rPr>
              <a:t>A written format for complaints may include:</a:t>
            </a:r>
            <a:endParaRPr lang="en-GB" dirty="0"/>
          </a:p>
        </p:txBody>
      </p:sp>
      <p:sp>
        <p:nvSpPr>
          <p:cNvPr id="3" name="Content Placeholder 2">
            <a:extLst>
              <a:ext uri="{FF2B5EF4-FFF2-40B4-BE49-F238E27FC236}">
                <a16:creationId xmlns:a16="http://schemas.microsoft.com/office/drawing/2014/main" id="{4F22B6BD-AE63-4B2B-AD0C-8A97B8A3A260}"/>
              </a:ext>
            </a:extLst>
          </p:cNvPr>
          <p:cNvSpPr>
            <a:spLocks noGrp="1"/>
          </p:cNvSpPr>
          <p:nvPr>
            <p:ph idx="1"/>
          </p:nvPr>
        </p:nvSpPr>
        <p:spPr>
          <a:xfrm>
            <a:off x="457200" y="1600200"/>
            <a:ext cx="7427168" cy="4525963"/>
          </a:xfrm>
        </p:spPr>
        <p:txBody>
          <a:bodyPr/>
          <a:lstStyle/>
          <a:p>
            <a:pPr marL="342900" lvl="0" indent="-342900">
              <a:buFont typeface="Wingdings" panose="05000000000000000000" pitchFamily="2"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A customer reference/complaints number</a:t>
            </a:r>
          </a:p>
          <a:p>
            <a:pPr marL="342900" lvl="0" indent="-342900">
              <a:buFont typeface="Wingdings" panose="05000000000000000000" pitchFamily="2"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A date when the communication was written</a:t>
            </a:r>
          </a:p>
          <a:p>
            <a:pPr marL="342900" lvl="0" indent="-342900">
              <a:buFont typeface="Wingdings" panose="05000000000000000000" pitchFamily="2"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Any other relevant dates of events</a:t>
            </a:r>
          </a:p>
          <a:p>
            <a:pPr marL="342900" lvl="0" indent="-342900">
              <a:buFont typeface="Wingdings" panose="05000000000000000000" pitchFamily="2"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A summary of the problem/complaint points</a:t>
            </a:r>
          </a:p>
          <a:p>
            <a:pPr marL="342900" lvl="0" indent="-342900">
              <a:buFont typeface="Wingdings" panose="05000000000000000000" pitchFamily="2"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Recognition of a fault or poor service </a:t>
            </a:r>
            <a:br>
              <a:rPr lang="en-GB" sz="2800" dirty="0">
                <a:effectLst/>
                <a:latin typeface="Calibri" panose="020F0502020204030204" pitchFamily="34" charset="0"/>
                <a:ea typeface="Calibri" panose="020F0502020204030204" pitchFamily="34" charset="0"/>
                <a:cs typeface="Times New Roman" panose="02020603050405020304" pitchFamily="18" charset="0"/>
              </a:rPr>
            </a:br>
            <a:r>
              <a:rPr lang="en-GB" sz="2800" dirty="0">
                <a:effectLst/>
                <a:latin typeface="Calibri" panose="020F0502020204030204" pitchFamily="34" charset="0"/>
                <a:ea typeface="Calibri" panose="020F0502020204030204" pitchFamily="34" charset="0"/>
                <a:cs typeface="Times New Roman" panose="02020603050405020304" pitchFamily="18" charset="0"/>
              </a:rPr>
              <a:t>and a suitable apology.</a:t>
            </a:r>
          </a:p>
        </p:txBody>
      </p:sp>
      <p:pic>
        <p:nvPicPr>
          <p:cNvPr id="5" name="Picture 4">
            <a:extLst>
              <a:ext uri="{FF2B5EF4-FFF2-40B4-BE49-F238E27FC236}">
                <a16:creationId xmlns:a16="http://schemas.microsoft.com/office/drawing/2014/main" id="{BB8D26CC-CE91-4C32-9B6C-896625E070D7}"/>
              </a:ext>
            </a:extLst>
          </p:cNvPr>
          <p:cNvPicPr>
            <a:picLocks noChangeAspect="1"/>
          </p:cNvPicPr>
          <p:nvPr/>
        </p:nvPicPr>
        <p:blipFill rotWithShape="1">
          <a:blip r:embed="rId2">
            <a:extLst>
              <a:ext uri="{28A0092B-C50C-407E-A947-70E740481C1C}">
                <a14:useLocalDpi xmlns:a14="http://schemas.microsoft.com/office/drawing/2010/main" val="0"/>
              </a:ext>
            </a:extLst>
          </a:blip>
          <a:srcRect l="12988" r="15587" b="4872"/>
          <a:stretch/>
        </p:blipFill>
        <p:spPr>
          <a:xfrm>
            <a:off x="6444208" y="3789041"/>
            <a:ext cx="1728192" cy="3068960"/>
          </a:xfrm>
          <a:prstGeom prst="rect">
            <a:avLst/>
          </a:prstGeom>
        </p:spPr>
      </p:pic>
      <p:sp>
        <p:nvSpPr>
          <p:cNvPr id="4" name="Footer Placeholder 3">
            <a:extLst>
              <a:ext uri="{FF2B5EF4-FFF2-40B4-BE49-F238E27FC236}">
                <a16:creationId xmlns:a16="http://schemas.microsoft.com/office/drawing/2014/main" id="{10696A14-D4EB-4404-B157-85E971030D86}"/>
              </a:ext>
            </a:extLst>
          </p:cNvPr>
          <p:cNvSpPr>
            <a:spLocks noGrp="1"/>
          </p:cNvSpPr>
          <p:nvPr>
            <p:ph type="ftr" sz="quarter" idx="11"/>
          </p:nvPr>
        </p:nvSpPr>
        <p:spPr/>
        <p:txBody>
          <a:bodyPr/>
          <a:lstStyle/>
          <a:p>
            <a:endParaRPr lang="en-AU" dirty="0"/>
          </a:p>
        </p:txBody>
      </p:sp>
    </p:spTree>
    <p:extLst>
      <p:ext uri="{BB962C8B-B14F-4D97-AF65-F5344CB8AC3E}">
        <p14:creationId xmlns:p14="http://schemas.microsoft.com/office/powerpoint/2010/main" val="37787559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C9850-20DA-42F5-9091-AD964403F667}"/>
              </a:ext>
            </a:extLst>
          </p:cNvPr>
          <p:cNvSpPr>
            <a:spLocks noGrp="1"/>
          </p:cNvSpPr>
          <p:nvPr>
            <p:ph type="title"/>
          </p:nvPr>
        </p:nvSpPr>
        <p:spPr/>
        <p:txBody>
          <a:bodyPr/>
          <a:lstStyle/>
          <a:p>
            <a:r>
              <a:rPr lang="en-GB" sz="4400" dirty="0">
                <a:effectLst/>
                <a:latin typeface="Calibri" panose="020F0502020204030204" pitchFamily="34" charset="0"/>
                <a:ea typeface="Calibri" panose="020F0502020204030204" pitchFamily="34" charset="0"/>
                <a:cs typeface="Times New Roman" panose="02020603050405020304" pitchFamily="18" charset="0"/>
              </a:rPr>
              <a:t>Problem-solving and complaints</a:t>
            </a:r>
            <a:endParaRPr lang="en-GB" dirty="0"/>
          </a:p>
        </p:txBody>
      </p:sp>
      <p:sp>
        <p:nvSpPr>
          <p:cNvPr id="3" name="Content Placeholder 2">
            <a:extLst>
              <a:ext uri="{FF2B5EF4-FFF2-40B4-BE49-F238E27FC236}">
                <a16:creationId xmlns:a16="http://schemas.microsoft.com/office/drawing/2014/main" id="{B9181CA1-3E7E-45C6-9939-C77083308D03}"/>
              </a:ext>
            </a:extLst>
          </p:cNvPr>
          <p:cNvSpPr>
            <a:spLocks noGrp="1"/>
          </p:cNvSpPr>
          <p:nvPr>
            <p:ph idx="1"/>
          </p:nvPr>
        </p:nvSpPr>
        <p:spPr/>
        <p:txBody>
          <a:bodyPr/>
          <a:lstStyle/>
          <a:p>
            <a:pPr marL="0" indent="0">
              <a:buNone/>
            </a:pPr>
            <a:r>
              <a:rPr lang="en-GB" sz="2800" dirty="0">
                <a:effectLst/>
                <a:latin typeface="Calibri" panose="020F0502020204030204" pitchFamily="34" charset="0"/>
                <a:ea typeface="Calibri" panose="020F0502020204030204" pitchFamily="34" charset="0"/>
              </a:rPr>
              <a:t>This is where you assess the situation for what it is and what it means, and use your thinking to identify what is most appropriate to do.</a:t>
            </a:r>
            <a:endParaRPr lang="en-GB" dirty="0"/>
          </a:p>
        </p:txBody>
      </p:sp>
      <p:pic>
        <p:nvPicPr>
          <p:cNvPr id="4" name="Picture 3">
            <a:extLst>
              <a:ext uri="{FF2B5EF4-FFF2-40B4-BE49-F238E27FC236}">
                <a16:creationId xmlns:a16="http://schemas.microsoft.com/office/drawing/2014/main" id="{EEBCD1ED-3BFD-49A4-BFD8-A9506FCAB9E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220072" y="2843295"/>
            <a:ext cx="3024334" cy="3456666"/>
          </a:xfrm>
          <a:prstGeom prst="rect">
            <a:avLst/>
          </a:prstGeom>
          <a:noFill/>
          <a:ln>
            <a:noFill/>
          </a:ln>
        </p:spPr>
      </p:pic>
      <p:sp>
        <p:nvSpPr>
          <p:cNvPr id="5" name="Footer Placeholder 4">
            <a:extLst>
              <a:ext uri="{FF2B5EF4-FFF2-40B4-BE49-F238E27FC236}">
                <a16:creationId xmlns:a16="http://schemas.microsoft.com/office/drawing/2014/main" id="{B6CBD50C-B199-4512-8DEC-533CD12FF6DC}"/>
              </a:ext>
            </a:extLst>
          </p:cNvPr>
          <p:cNvSpPr>
            <a:spLocks noGrp="1"/>
          </p:cNvSpPr>
          <p:nvPr>
            <p:ph type="ftr" sz="quarter" idx="11"/>
          </p:nvPr>
        </p:nvSpPr>
        <p:spPr/>
        <p:txBody>
          <a:bodyPr/>
          <a:lstStyle/>
          <a:p>
            <a:endParaRPr lang="en-AU" dirty="0"/>
          </a:p>
        </p:txBody>
      </p:sp>
    </p:spTree>
    <p:extLst>
      <p:ext uri="{BB962C8B-B14F-4D97-AF65-F5344CB8AC3E}">
        <p14:creationId xmlns:p14="http://schemas.microsoft.com/office/powerpoint/2010/main" val="42893708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6D418-F27D-4869-B71E-399266B3A5F3}"/>
              </a:ext>
            </a:extLst>
          </p:cNvPr>
          <p:cNvSpPr>
            <a:spLocks noGrp="1"/>
          </p:cNvSpPr>
          <p:nvPr>
            <p:ph type="title"/>
          </p:nvPr>
        </p:nvSpPr>
        <p:spPr/>
        <p:txBody>
          <a:bodyPr/>
          <a:lstStyle/>
          <a:p>
            <a:r>
              <a:rPr lang="en-GB" sz="4400" dirty="0">
                <a:effectLst/>
                <a:latin typeface="Calibri" panose="020F0502020204030204" pitchFamily="34" charset="0"/>
                <a:ea typeface="Calibri" panose="020F0502020204030204" pitchFamily="34" charset="0"/>
                <a:cs typeface="Times New Roman" panose="02020603050405020304" pitchFamily="18" charset="0"/>
              </a:rPr>
              <a:t>Appropriate complaints handling</a:t>
            </a:r>
            <a:endParaRPr lang="en-GB" dirty="0"/>
          </a:p>
        </p:txBody>
      </p:sp>
      <p:sp>
        <p:nvSpPr>
          <p:cNvPr id="3" name="Content Placeholder 2">
            <a:extLst>
              <a:ext uri="{FF2B5EF4-FFF2-40B4-BE49-F238E27FC236}">
                <a16:creationId xmlns:a16="http://schemas.microsoft.com/office/drawing/2014/main" id="{87AD918F-1013-4848-8E09-FB4E76246E00}"/>
              </a:ext>
            </a:extLst>
          </p:cNvPr>
          <p:cNvSpPr>
            <a:spLocks noGrp="1"/>
          </p:cNvSpPr>
          <p:nvPr>
            <p:ph idx="1"/>
          </p:nvPr>
        </p:nvSpPr>
        <p:spPr/>
        <p:txBody>
          <a:bodyPr>
            <a:normAutofit lnSpcReduction="10000"/>
          </a:bodyPr>
          <a:lstStyle/>
          <a:p>
            <a:pPr marL="0" indent="0">
              <a:lnSpc>
                <a:spcPct val="110000"/>
              </a:lnSpc>
              <a:buNone/>
            </a:pPr>
            <a:r>
              <a:rPr lang="en-GB" sz="2800" b="1" dirty="0">
                <a:effectLst/>
                <a:latin typeface="Calibri" panose="020F0502020204030204" pitchFamily="34" charset="0"/>
                <a:ea typeface="Calibri" panose="020F0502020204030204" pitchFamily="34" charset="0"/>
                <a:cs typeface="Times New Roman" panose="02020603050405020304" pitchFamily="18" charset="0"/>
              </a:rPr>
              <a:t>Effective complaints handling involves:</a:t>
            </a:r>
          </a:p>
          <a:p>
            <a:pPr marL="342900" lvl="0" indent="-342900">
              <a:lnSpc>
                <a:spcPct val="110000"/>
              </a:lnSpc>
              <a:buFont typeface="Wingdings" panose="05000000000000000000" pitchFamily="2"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Giving the customer sufficient time to explain the problem</a:t>
            </a:r>
          </a:p>
          <a:p>
            <a:pPr marL="342900" lvl="0" indent="-342900">
              <a:lnSpc>
                <a:spcPct val="110000"/>
              </a:lnSpc>
              <a:buFont typeface="Wingdings" panose="05000000000000000000" pitchFamily="2"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Avoiding interrupting the customer while they are speaking</a:t>
            </a:r>
          </a:p>
          <a:p>
            <a:pPr marL="342900" lvl="0" indent="-342900">
              <a:lnSpc>
                <a:spcPct val="110000"/>
              </a:lnSpc>
              <a:buFont typeface="Wingdings" panose="05000000000000000000" pitchFamily="2"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Allowing the customer to vent their </a:t>
            </a:r>
            <a:br>
              <a:rPr lang="en-GB" sz="2800" dirty="0">
                <a:effectLst/>
                <a:latin typeface="Calibri" panose="020F0502020204030204" pitchFamily="34" charset="0"/>
                <a:ea typeface="Calibri" panose="020F0502020204030204" pitchFamily="34" charset="0"/>
                <a:cs typeface="Times New Roman" panose="02020603050405020304" pitchFamily="18" charset="0"/>
              </a:rPr>
            </a:br>
            <a:r>
              <a:rPr lang="en-GB" sz="2800" dirty="0">
                <a:effectLst/>
                <a:latin typeface="Calibri" panose="020F0502020204030204" pitchFamily="34" charset="0"/>
                <a:ea typeface="Calibri" panose="020F0502020204030204" pitchFamily="34" charset="0"/>
                <a:cs typeface="Times New Roman" panose="02020603050405020304" pitchFamily="18" charset="0"/>
              </a:rPr>
              <a:t>frustration or anger</a:t>
            </a:r>
          </a:p>
          <a:p>
            <a:pPr>
              <a:lnSpc>
                <a:spcPct val="110000"/>
              </a:lnSpc>
            </a:pPr>
            <a:r>
              <a:rPr lang="en-GB" sz="2800" dirty="0">
                <a:effectLst/>
                <a:latin typeface="Calibri" panose="020F0502020204030204" pitchFamily="34" charset="0"/>
                <a:ea typeface="Calibri" panose="020F0502020204030204" pitchFamily="34" charset="0"/>
                <a:cs typeface="Times New Roman" panose="02020603050405020304" pitchFamily="18" charset="0"/>
              </a:rPr>
              <a:t>Apologising early on in the conversation</a:t>
            </a:r>
          </a:p>
          <a:p>
            <a:pPr>
              <a:lnSpc>
                <a:spcPct val="110000"/>
              </a:lnSpc>
            </a:pPr>
            <a:r>
              <a:rPr lang="en-GB" sz="2800" dirty="0">
                <a:effectLst/>
                <a:latin typeface="Calibri" panose="020F0502020204030204" pitchFamily="34" charset="0"/>
                <a:ea typeface="Calibri" panose="020F0502020204030204" pitchFamily="34" charset="0"/>
                <a:cs typeface="Times New Roman" panose="02020603050405020304" pitchFamily="18" charset="0"/>
              </a:rPr>
              <a:t>Etc. </a:t>
            </a:r>
            <a:endParaRPr lang="en-GB" dirty="0"/>
          </a:p>
        </p:txBody>
      </p:sp>
      <p:pic>
        <p:nvPicPr>
          <p:cNvPr id="5" name="Picture 4" descr="A picture containing light&#10;&#10;Description automatically generated">
            <a:extLst>
              <a:ext uri="{FF2B5EF4-FFF2-40B4-BE49-F238E27FC236}">
                <a16:creationId xmlns:a16="http://schemas.microsoft.com/office/drawing/2014/main" id="{0358CDDF-3B3A-44DA-90F7-57987BB86C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3693232"/>
            <a:ext cx="2346852" cy="3129136"/>
          </a:xfrm>
          <a:prstGeom prst="rect">
            <a:avLst/>
          </a:prstGeom>
        </p:spPr>
      </p:pic>
      <p:sp>
        <p:nvSpPr>
          <p:cNvPr id="4" name="Footer Placeholder 3">
            <a:extLst>
              <a:ext uri="{FF2B5EF4-FFF2-40B4-BE49-F238E27FC236}">
                <a16:creationId xmlns:a16="http://schemas.microsoft.com/office/drawing/2014/main" id="{C215D055-CA43-451C-8526-CD38BC1B0325}"/>
              </a:ext>
            </a:extLst>
          </p:cNvPr>
          <p:cNvSpPr>
            <a:spLocks noGrp="1"/>
          </p:cNvSpPr>
          <p:nvPr>
            <p:ph type="ftr" sz="quarter" idx="11"/>
          </p:nvPr>
        </p:nvSpPr>
        <p:spPr/>
        <p:txBody>
          <a:bodyPr/>
          <a:lstStyle/>
          <a:p>
            <a:endParaRPr lang="en-AU" dirty="0"/>
          </a:p>
        </p:txBody>
      </p:sp>
    </p:spTree>
    <p:extLst>
      <p:ext uri="{BB962C8B-B14F-4D97-AF65-F5344CB8AC3E}">
        <p14:creationId xmlns:p14="http://schemas.microsoft.com/office/powerpoint/2010/main" val="4009867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1E014-1A72-4A58-BA5D-5E869462816D}"/>
              </a:ext>
            </a:extLst>
          </p:cNvPr>
          <p:cNvSpPr>
            <a:spLocks noGrp="1"/>
          </p:cNvSpPr>
          <p:nvPr>
            <p:ph type="title"/>
          </p:nvPr>
        </p:nvSpPr>
        <p:spPr/>
        <p:txBody>
          <a:bodyPr>
            <a:noAutofit/>
          </a:bodyPr>
          <a:lstStyle/>
          <a:p>
            <a:r>
              <a:rPr lang="en-GB" dirty="0">
                <a:effectLst/>
                <a:latin typeface="Calibri" panose="020F0502020204030204" pitchFamily="34" charset="0"/>
                <a:ea typeface="Calibri" panose="020F0502020204030204" pitchFamily="34" charset="0"/>
                <a:cs typeface="Times New Roman" panose="02020603050405020304" pitchFamily="18" charset="0"/>
              </a:rPr>
              <a:t>Customer needs and expectations may include:</a:t>
            </a:r>
            <a:endParaRPr lang="en-GB" dirty="0"/>
          </a:p>
        </p:txBody>
      </p:sp>
      <p:sp>
        <p:nvSpPr>
          <p:cNvPr id="3" name="Content Placeholder 2">
            <a:extLst>
              <a:ext uri="{FF2B5EF4-FFF2-40B4-BE49-F238E27FC236}">
                <a16:creationId xmlns:a16="http://schemas.microsoft.com/office/drawing/2014/main" id="{37D23935-2783-4F16-AB4A-3702E2FE55E3}"/>
              </a:ext>
            </a:extLst>
          </p:cNvPr>
          <p:cNvSpPr>
            <a:spLocks noGrp="1"/>
          </p:cNvSpPr>
          <p:nvPr>
            <p:ph idx="1"/>
          </p:nvPr>
        </p:nvSpPr>
        <p:spPr>
          <a:xfrm>
            <a:off x="457200" y="1600200"/>
            <a:ext cx="8229600" cy="4525963"/>
          </a:xfrm>
        </p:spPr>
        <p:txBody>
          <a:bodyPr/>
          <a:lstStyle/>
          <a:p>
            <a:pPr marL="342900" lvl="0" indent="-342900">
              <a:spcBef>
                <a:spcPts val="672"/>
              </a:spcBef>
              <a:buFont typeface="Wingdings" panose="05000000000000000000" pitchFamily="2"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Gaining specific product/service advice and information</a:t>
            </a:r>
          </a:p>
          <a:p>
            <a:pPr marL="342900" lvl="0" indent="-342900">
              <a:spcBef>
                <a:spcPts val="672"/>
              </a:spcBef>
              <a:buFont typeface="Wingdings" panose="05000000000000000000" pitchFamily="2"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Being offered quality and value for money</a:t>
            </a:r>
          </a:p>
          <a:p>
            <a:pPr marL="342900" lvl="0" indent="-342900">
              <a:spcBef>
                <a:spcPts val="672"/>
              </a:spcBef>
              <a:buFont typeface="Wingdings" panose="05000000000000000000" pitchFamily="2"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Having robust purchasing and returns policies and procedures</a:t>
            </a:r>
          </a:p>
          <a:p>
            <a:pPr marL="342900" lvl="0" indent="-342900">
              <a:spcBef>
                <a:spcPts val="672"/>
              </a:spcBef>
              <a:buFont typeface="Wingdings" panose="05000000000000000000" pitchFamily="2"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Receiving a fair, honest, and </a:t>
            </a:r>
            <a:br>
              <a:rPr lang="en-GB" sz="2800" dirty="0">
                <a:effectLst/>
                <a:latin typeface="Calibri" panose="020F0502020204030204" pitchFamily="34" charset="0"/>
                <a:ea typeface="Calibri" panose="020F0502020204030204" pitchFamily="34" charset="0"/>
                <a:cs typeface="Times New Roman" panose="02020603050405020304" pitchFamily="18" charset="0"/>
              </a:rPr>
            </a:br>
            <a:r>
              <a:rPr lang="en-GB" sz="2800" dirty="0">
                <a:effectLst/>
                <a:latin typeface="Calibri" panose="020F0502020204030204" pitchFamily="34" charset="0"/>
                <a:ea typeface="Calibri" panose="020F0502020204030204" pitchFamily="34" charset="0"/>
                <a:cs typeface="Times New Roman" panose="02020603050405020304" pitchFamily="18" charset="0"/>
              </a:rPr>
              <a:t>friendly service.</a:t>
            </a:r>
          </a:p>
        </p:txBody>
      </p:sp>
      <p:pic>
        <p:nvPicPr>
          <p:cNvPr id="4" name="Picture 3">
            <a:extLst>
              <a:ext uri="{FF2B5EF4-FFF2-40B4-BE49-F238E27FC236}">
                <a16:creationId xmlns:a16="http://schemas.microsoft.com/office/drawing/2014/main" id="{7D53646F-8584-4E76-A556-00D102EBA05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148064" y="3933056"/>
            <a:ext cx="3160238" cy="2766964"/>
          </a:xfrm>
          <a:prstGeom prst="rect">
            <a:avLst/>
          </a:prstGeom>
          <a:noFill/>
          <a:ln>
            <a:noFill/>
          </a:ln>
        </p:spPr>
      </p:pic>
      <p:sp>
        <p:nvSpPr>
          <p:cNvPr id="5" name="Footer Placeholder 4">
            <a:extLst>
              <a:ext uri="{FF2B5EF4-FFF2-40B4-BE49-F238E27FC236}">
                <a16:creationId xmlns:a16="http://schemas.microsoft.com/office/drawing/2014/main" id="{F18C9076-0FB3-45EE-990F-E678D59DFA81}"/>
              </a:ext>
            </a:extLst>
          </p:cNvPr>
          <p:cNvSpPr>
            <a:spLocks noGrp="1"/>
          </p:cNvSpPr>
          <p:nvPr>
            <p:ph type="ftr" sz="quarter" idx="11"/>
          </p:nvPr>
        </p:nvSpPr>
        <p:spPr/>
        <p:txBody>
          <a:bodyPr/>
          <a:lstStyle/>
          <a:p>
            <a:endParaRPr lang="en-AU" dirty="0"/>
          </a:p>
        </p:txBody>
      </p:sp>
    </p:spTree>
    <p:extLst>
      <p:ext uri="{BB962C8B-B14F-4D97-AF65-F5344CB8AC3E}">
        <p14:creationId xmlns:p14="http://schemas.microsoft.com/office/powerpoint/2010/main" val="10201484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fontScale="90000"/>
          </a:bodyPr>
          <a:lstStyle/>
          <a:p>
            <a:br>
              <a:rPr lang="en-GB" dirty="0"/>
            </a:br>
            <a:r>
              <a:rPr lang="en-GB" sz="4900" dirty="0"/>
              <a:t>Activity 2C</a:t>
            </a:r>
            <a:r>
              <a:rPr lang="en-AU" sz="4900" dirty="0"/>
              <a:t> </a:t>
            </a:r>
            <a:br>
              <a:rPr lang="en-AU" dirty="0"/>
            </a:br>
            <a:endParaRPr lang="en-CA" sz="3100" dirty="0"/>
          </a:p>
        </p:txBody>
      </p:sp>
      <p:pic>
        <p:nvPicPr>
          <p:cNvPr id="5" name="Picture 6" descr="Fotolia_2204087_XS"/>
          <p:cNvPicPr>
            <a:picLocks noGrp="1" noChangeAspect="1" noChangeArrowheads="1"/>
          </p:cNvPicPr>
          <p:nvPr>
            <p:ph idx="1"/>
          </p:nvPr>
        </p:nvPicPr>
        <p:blipFill>
          <a:blip r:embed="rId3" cstate="print"/>
          <a:srcRect/>
          <a:stretch>
            <a:fillRect/>
          </a:stretch>
        </p:blipFill>
        <p:spPr bwMode="auto">
          <a:xfrm>
            <a:off x="2057400" y="1939131"/>
            <a:ext cx="5029200" cy="3848100"/>
          </a:xfrm>
          <a:prstGeom prst="rect">
            <a:avLst/>
          </a:prstGeom>
          <a:ln>
            <a:noFill/>
          </a:ln>
          <a:effectLst>
            <a:softEdge rad="112500"/>
          </a:effectLst>
        </p:spPr>
      </p:pic>
      <p:sp>
        <p:nvSpPr>
          <p:cNvPr id="2" name="Footer Placeholder 1">
            <a:extLst>
              <a:ext uri="{FF2B5EF4-FFF2-40B4-BE49-F238E27FC236}">
                <a16:creationId xmlns:a16="http://schemas.microsoft.com/office/drawing/2014/main" id="{159E9655-E386-4678-A665-79D336A7E9B1}"/>
              </a:ext>
            </a:extLst>
          </p:cNvPr>
          <p:cNvSpPr>
            <a:spLocks noGrp="1"/>
          </p:cNvSpPr>
          <p:nvPr>
            <p:ph type="ftr" sz="quarter" idx="11"/>
          </p:nvPr>
        </p:nvSpPr>
        <p:spPr/>
        <p:txBody>
          <a:bodyPr/>
          <a:lstStyle/>
          <a:p>
            <a:endParaRPr lang="en-AU"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p:txBody>
          <a:bodyPr>
            <a:normAutofit/>
          </a:bodyPr>
          <a:lstStyle/>
          <a:p>
            <a:r>
              <a:rPr lang="en-AU" sz="4400" dirty="0">
                <a:effectLst/>
                <a:latin typeface="Calibri" panose="020F0502020204030204" pitchFamily="34" charset="0"/>
                <a:ea typeface="Times New Roman" panose="02020603050405020304" pitchFamily="18" charset="0"/>
              </a:rPr>
              <a:t>Deliver a service to customers</a:t>
            </a:r>
            <a:endParaRPr lang="en-AU" dirty="0">
              <a:solidFill>
                <a:srgbClr val="FF0000"/>
              </a:solidFill>
              <a:latin typeface="Calibri" pitchFamily="34" charset="0"/>
              <a:ea typeface="Calibri" pitchFamily="34" charset="0"/>
              <a:cs typeface="Times New Roman" pitchFamily="18" charset="0"/>
            </a:endParaRPr>
          </a:p>
        </p:txBody>
      </p:sp>
      <p:pic>
        <p:nvPicPr>
          <p:cNvPr id="4" name="Picture 5" descr="Fotolia_5090081_XS"/>
          <p:cNvPicPr>
            <a:picLocks noChangeAspect="1" noChangeArrowheads="1"/>
          </p:cNvPicPr>
          <p:nvPr/>
        </p:nvPicPr>
        <p:blipFill>
          <a:blip r:embed="rId3" cstate="print"/>
          <a:srcRect/>
          <a:stretch>
            <a:fillRect/>
          </a:stretch>
        </p:blipFill>
        <p:spPr bwMode="auto">
          <a:xfrm>
            <a:off x="0" y="2043113"/>
            <a:ext cx="4814888" cy="4814887"/>
          </a:xfrm>
          <a:prstGeom prst="rect">
            <a:avLst/>
          </a:prstGeom>
          <a:noFill/>
          <a:ln w="9525">
            <a:noFill/>
            <a:miter lim="800000"/>
            <a:headEnd/>
            <a:tailEnd/>
          </a:ln>
        </p:spPr>
      </p:pic>
      <p:sp>
        <p:nvSpPr>
          <p:cNvPr id="7" name="TextBox 6"/>
          <p:cNvSpPr txBox="1"/>
          <p:nvPr/>
        </p:nvSpPr>
        <p:spPr>
          <a:xfrm>
            <a:off x="5148064" y="2492896"/>
            <a:ext cx="3744416" cy="2677656"/>
          </a:xfrm>
          <a:prstGeom prst="rect">
            <a:avLst/>
          </a:prstGeom>
          <a:noFill/>
        </p:spPr>
        <p:txBody>
          <a:bodyPr wrap="square" rtlCol="0">
            <a:spAutoFit/>
          </a:bodyPr>
          <a:lstStyle/>
          <a:p>
            <a:r>
              <a:rPr lang="en-AU" sz="2800" b="1" dirty="0">
                <a:latin typeface="+mj-lt"/>
              </a:rPr>
              <a:t>2.4 </a:t>
            </a:r>
            <a:r>
              <a:rPr lang="en-AU" sz="2800" dirty="0">
                <a:effectLst/>
                <a:latin typeface="Calibri" panose="020F0502020204030204" pitchFamily="34" charset="0"/>
                <a:ea typeface="Times New Roman" panose="02020603050405020304" pitchFamily="18" charset="0"/>
              </a:rPr>
              <a:t>Provide assistance and respond to customers with specific needs according to organisational and legislative requirements</a:t>
            </a:r>
            <a:endParaRPr lang="en-AU" sz="2800" dirty="0">
              <a:latin typeface="+mj-lt"/>
            </a:endParaRPr>
          </a:p>
        </p:txBody>
      </p:sp>
      <p:sp>
        <p:nvSpPr>
          <p:cNvPr id="2" name="Footer Placeholder 1">
            <a:extLst>
              <a:ext uri="{FF2B5EF4-FFF2-40B4-BE49-F238E27FC236}">
                <a16:creationId xmlns:a16="http://schemas.microsoft.com/office/drawing/2014/main" id="{7124F656-BE91-488C-A0C2-6B13D8F64E96}"/>
              </a:ext>
            </a:extLst>
          </p:cNvPr>
          <p:cNvSpPr>
            <a:spLocks noGrp="1"/>
          </p:cNvSpPr>
          <p:nvPr>
            <p:ph type="ftr" sz="quarter" idx="11"/>
          </p:nvPr>
        </p:nvSpPr>
        <p:spPr/>
        <p:txBody>
          <a:bodyPr/>
          <a:lstStyle/>
          <a:p>
            <a:endParaRPr lang="en-AU"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effectLst/>
                <a:latin typeface="Calibri" panose="020F0502020204030204" pitchFamily="34" charset="0"/>
                <a:ea typeface="Calibri" panose="020F0502020204030204" pitchFamily="34" charset="0"/>
                <a:cs typeface="Times New Roman" panose="02020603050405020304" pitchFamily="18" charset="0"/>
              </a:rPr>
              <a:t>Assisting customers with specific needs</a:t>
            </a:r>
            <a:endParaRPr lang="en-GB" dirty="0"/>
          </a:p>
        </p:txBody>
      </p:sp>
      <p:sp>
        <p:nvSpPr>
          <p:cNvPr id="3" name="Content Placeholder 2"/>
          <p:cNvSpPr>
            <a:spLocks noGrp="1"/>
          </p:cNvSpPr>
          <p:nvPr>
            <p:ph idx="1"/>
          </p:nvPr>
        </p:nvSpPr>
        <p:spPr/>
        <p:txBody>
          <a:bodyPr/>
          <a:lstStyle/>
          <a:p>
            <a:pPr marL="342900" lvl="0" indent="-342900">
              <a:buFont typeface="Wingdings" panose="05000000000000000000" pitchFamily="2"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All customers should equally be entitled to access your organisation’s products and services, irrespective of their individual needs</a:t>
            </a:r>
          </a:p>
          <a:p>
            <a:r>
              <a:rPr lang="en-GB" sz="2800" dirty="0">
                <a:effectLst/>
                <a:latin typeface="Calibri" panose="020F0502020204030204" pitchFamily="34" charset="0"/>
                <a:ea typeface="Calibri" panose="020F0502020204030204" pitchFamily="34" charset="0"/>
                <a:cs typeface="Times New Roman" panose="02020603050405020304" pitchFamily="18" charset="0"/>
              </a:rPr>
              <a:t>It makes good business sense to ensure that your organisation can meet the needs of individual customers </a:t>
            </a:r>
          </a:p>
          <a:p>
            <a:r>
              <a:rPr lang="en-GB" sz="2800" dirty="0">
                <a:effectLst/>
                <a:latin typeface="Calibri" panose="020F0502020204030204" pitchFamily="34" charset="0"/>
                <a:ea typeface="Calibri" panose="020F0502020204030204" pitchFamily="34" charset="0"/>
                <a:cs typeface="Times New Roman" panose="02020603050405020304" pitchFamily="18" charset="0"/>
              </a:rPr>
              <a:t>Denying a customer access to your </a:t>
            </a:r>
            <a:br>
              <a:rPr lang="en-GB" sz="2800" dirty="0">
                <a:effectLst/>
                <a:latin typeface="Calibri" panose="020F0502020204030204" pitchFamily="34" charset="0"/>
                <a:ea typeface="Calibri" panose="020F0502020204030204" pitchFamily="34" charset="0"/>
                <a:cs typeface="Times New Roman" panose="02020603050405020304" pitchFamily="18" charset="0"/>
              </a:rPr>
            </a:br>
            <a:r>
              <a:rPr lang="en-GB" sz="2800" dirty="0">
                <a:effectLst/>
                <a:latin typeface="Calibri" panose="020F0502020204030204" pitchFamily="34" charset="0"/>
                <a:ea typeface="Calibri" panose="020F0502020204030204" pitchFamily="34" charset="0"/>
                <a:cs typeface="Times New Roman" panose="02020603050405020304" pitchFamily="18" charset="0"/>
              </a:rPr>
              <a:t>products/services may be in breach </a:t>
            </a:r>
            <a:br>
              <a:rPr lang="en-GB" sz="2800" dirty="0">
                <a:effectLst/>
                <a:latin typeface="Calibri" panose="020F0502020204030204" pitchFamily="34" charset="0"/>
                <a:ea typeface="Calibri" panose="020F0502020204030204" pitchFamily="34" charset="0"/>
                <a:cs typeface="Times New Roman" panose="02020603050405020304" pitchFamily="18" charset="0"/>
              </a:rPr>
            </a:br>
            <a:r>
              <a:rPr lang="en-GB" sz="2800" dirty="0">
                <a:effectLst/>
                <a:latin typeface="Calibri" panose="020F0502020204030204" pitchFamily="34" charset="0"/>
                <a:ea typeface="Calibri" panose="020F0502020204030204" pitchFamily="34" charset="0"/>
                <a:cs typeface="Times New Roman" panose="02020603050405020304" pitchFamily="18" charset="0"/>
              </a:rPr>
              <a:t>of legislation.</a:t>
            </a:r>
            <a:endParaRPr lang="en-GB" dirty="0"/>
          </a:p>
        </p:txBody>
      </p:sp>
      <p:pic>
        <p:nvPicPr>
          <p:cNvPr id="4" name="Picture 3">
            <a:extLst>
              <a:ext uri="{FF2B5EF4-FFF2-40B4-BE49-F238E27FC236}">
                <a16:creationId xmlns:a16="http://schemas.microsoft.com/office/drawing/2014/main" id="{900AA562-8DEE-47AD-B1F6-6DDBD05D92E2}"/>
              </a:ext>
            </a:extLst>
          </p:cNvPr>
          <p:cNvPicPr/>
          <p:nvPr/>
        </p:nvPicPr>
        <p:blipFill rotWithShape="1">
          <a:blip r:embed="rId2">
            <a:extLst>
              <a:ext uri="{28A0092B-C50C-407E-A947-70E740481C1C}">
                <a14:useLocalDpi xmlns:a14="http://schemas.microsoft.com/office/drawing/2010/main" val="0"/>
              </a:ext>
            </a:extLst>
          </a:blip>
          <a:srcRect b="5242"/>
          <a:stretch/>
        </p:blipFill>
        <p:spPr bwMode="auto">
          <a:xfrm>
            <a:off x="6444208" y="3905039"/>
            <a:ext cx="1728192" cy="2957830"/>
          </a:xfrm>
          <a:prstGeom prst="rect">
            <a:avLst/>
          </a:prstGeom>
          <a:noFill/>
          <a:ln>
            <a:noFill/>
          </a:ln>
        </p:spPr>
      </p:pic>
      <p:sp>
        <p:nvSpPr>
          <p:cNvPr id="5" name="Footer Placeholder 4">
            <a:extLst>
              <a:ext uri="{FF2B5EF4-FFF2-40B4-BE49-F238E27FC236}">
                <a16:creationId xmlns:a16="http://schemas.microsoft.com/office/drawing/2014/main" id="{F986B675-E442-4BD4-816A-2A1422BC2B3A}"/>
              </a:ext>
            </a:extLst>
          </p:cNvPr>
          <p:cNvSpPr>
            <a:spLocks noGrp="1"/>
          </p:cNvSpPr>
          <p:nvPr>
            <p:ph type="ftr" sz="quarter" idx="11"/>
          </p:nvPr>
        </p:nvSpPr>
        <p:spPr/>
        <p:txBody>
          <a:bodyPr/>
          <a:lstStyle/>
          <a:p>
            <a:endParaRPr lang="en-AU"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0E83B-6D7C-45EA-96D7-66BFE8F8001A}"/>
              </a:ext>
            </a:extLst>
          </p:cNvPr>
          <p:cNvSpPr>
            <a:spLocks noGrp="1"/>
          </p:cNvSpPr>
          <p:nvPr>
            <p:ph type="title"/>
          </p:nvPr>
        </p:nvSpPr>
        <p:spPr/>
        <p:txBody>
          <a:bodyPr>
            <a:noAutofit/>
          </a:bodyPr>
          <a:lstStyle/>
          <a:p>
            <a:r>
              <a:rPr lang="en-GB" dirty="0">
                <a:effectLst/>
                <a:latin typeface="Calibri" panose="020F0502020204030204" pitchFamily="34" charset="0"/>
                <a:ea typeface="Calibri" panose="020F0502020204030204" pitchFamily="34" charset="0"/>
                <a:cs typeface="Times New Roman" panose="02020603050405020304" pitchFamily="18" charset="0"/>
              </a:rPr>
              <a:t>Responding to customers with specific needs</a:t>
            </a:r>
            <a:endParaRPr lang="en-GB" dirty="0"/>
          </a:p>
        </p:txBody>
      </p:sp>
      <p:sp>
        <p:nvSpPr>
          <p:cNvPr id="3" name="Content Placeholder 2">
            <a:extLst>
              <a:ext uri="{FF2B5EF4-FFF2-40B4-BE49-F238E27FC236}">
                <a16:creationId xmlns:a16="http://schemas.microsoft.com/office/drawing/2014/main" id="{AC16F0FB-60EB-43A2-972B-F46E2227A914}"/>
              </a:ext>
            </a:extLst>
          </p:cNvPr>
          <p:cNvSpPr>
            <a:spLocks noGrp="1"/>
          </p:cNvSpPr>
          <p:nvPr>
            <p:ph idx="1"/>
          </p:nvPr>
        </p:nvSpPr>
        <p:spPr>
          <a:xfrm>
            <a:off x="457200" y="1600200"/>
            <a:ext cx="5266928" cy="4525963"/>
          </a:xfrm>
        </p:spPr>
        <p:txBody>
          <a:bodyPr/>
          <a:lstStyle/>
          <a:p>
            <a:r>
              <a:rPr lang="en-GB" sz="2800" dirty="0">
                <a:effectLst/>
                <a:latin typeface="Calibri" panose="020F0502020204030204" pitchFamily="34" charset="0"/>
                <a:ea typeface="Calibri" panose="020F0502020204030204" pitchFamily="34" charset="0"/>
                <a:cs typeface="Times New Roman" panose="02020603050405020304" pitchFamily="18" charset="0"/>
              </a:rPr>
              <a:t>You should always check first that specific needs can, indeed, be met</a:t>
            </a:r>
          </a:p>
          <a:p>
            <a:r>
              <a:rPr lang="en-GB" sz="2800" dirty="0">
                <a:effectLst/>
                <a:latin typeface="Calibri" panose="020F0502020204030204" pitchFamily="34" charset="0"/>
                <a:ea typeface="Calibri" panose="020F0502020204030204" pitchFamily="34" charset="0"/>
                <a:cs typeface="Times New Roman" panose="02020603050405020304" pitchFamily="18" charset="0"/>
              </a:rPr>
              <a:t>You should not promise anything that cannot be fulfilled</a:t>
            </a:r>
          </a:p>
          <a:p>
            <a:r>
              <a:rPr lang="en-GB" sz="2800" dirty="0">
                <a:effectLst/>
                <a:latin typeface="Calibri" panose="020F0502020204030204" pitchFamily="34" charset="0"/>
                <a:ea typeface="Calibri" panose="020F0502020204030204" pitchFamily="34" charset="0"/>
                <a:cs typeface="Times New Roman" panose="02020603050405020304" pitchFamily="18" charset="0"/>
              </a:rPr>
              <a:t>You must also remember to document specific needs clearly and fully for you and others to refer to when needed.</a:t>
            </a:r>
            <a:endParaRPr lang="en-GB" dirty="0"/>
          </a:p>
        </p:txBody>
      </p:sp>
      <p:pic>
        <p:nvPicPr>
          <p:cNvPr id="4" name="Picture 3">
            <a:extLst>
              <a:ext uri="{FF2B5EF4-FFF2-40B4-BE49-F238E27FC236}">
                <a16:creationId xmlns:a16="http://schemas.microsoft.com/office/drawing/2014/main" id="{20364BE9-5D01-4A07-8D60-871A9D363C1B}"/>
              </a:ext>
            </a:extLst>
          </p:cNvPr>
          <p:cNvPicPr/>
          <p:nvPr/>
        </p:nvPicPr>
        <p:blipFill rotWithShape="1">
          <a:blip r:embed="rId2">
            <a:extLst>
              <a:ext uri="{28A0092B-C50C-407E-A947-70E740481C1C}">
                <a14:useLocalDpi xmlns:a14="http://schemas.microsoft.com/office/drawing/2010/main" val="0"/>
              </a:ext>
            </a:extLst>
          </a:blip>
          <a:srcRect l="6889" r="5124"/>
          <a:stretch/>
        </p:blipFill>
        <p:spPr bwMode="auto">
          <a:xfrm>
            <a:off x="6217029" y="1811404"/>
            <a:ext cx="2483768" cy="4103554"/>
          </a:xfrm>
          <a:prstGeom prst="rect">
            <a:avLst/>
          </a:prstGeom>
          <a:noFill/>
          <a:ln>
            <a:noFill/>
          </a:ln>
        </p:spPr>
      </p:pic>
      <p:sp>
        <p:nvSpPr>
          <p:cNvPr id="5" name="Footer Placeholder 4">
            <a:extLst>
              <a:ext uri="{FF2B5EF4-FFF2-40B4-BE49-F238E27FC236}">
                <a16:creationId xmlns:a16="http://schemas.microsoft.com/office/drawing/2014/main" id="{A912A70A-A8B3-4BFF-91F9-33835453514B}"/>
              </a:ext>
            </a:extLst>
          </p:cNvPr>
          <p:cNvSpPr>
            <a:spLocks noGrp="1"/>
          </p:cNvSpPr>
          <p:nvPr>
            <p:ph type="ftr" sz="quarter" idx="11"/>
          </p:nvPr>
        </p:nvSpPr>
        <p:spPr/>
        <p:txBody>
          <a:bodyPr/>
          <a:lstStyle/>
          <a:p>
            <a:endParaRPr lang="en-AU" dirty="0"/>
          </a:p>
        </p:txBody>
      </p:sp>
    </p:spTree>
    <p:extLst>
      <p:ext uri="{BB962C8B-B14F-4D97-AF65-F5344CB8AC3E}">
        <p14:creationId xmlns:p14="http://schemas.microsoft.com/office/powerpoint/2010/main" val="15176920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fontScale="90000"/>
          </a:bodyPr>
          <a:lstStyle/>
          <a:p>
            <a:br>
              <a:rPr lang="en-GB" dirty="0"/>
            </a:br>
            <a:r>
              <a:rPr lang="en-GB" sz="4900" dirty="0"/>
              <a:t>Activity 2D</a:t>
            </a:r>
            <a:r>
              <a:rPr lang="en-AU" sz="4900" dirty="0"/>
              <a:t> </a:t>
            </a:r>
            <a:br>
              <a:rPr lang="en-AU" dirty="0"/>
            </a:br>
            <a:endParaRPr lang="en-CA" sz="3100" dirty="0"/>
          </a:p>
        </p:txBody>
      </p:sp>
      <p:pic>
        <p:nvPicPr>
          <p:cNvPr id="7" name="Content Placeholder 6" descr="Fotolia_2204087_XS"/>
          <p:cNvPicPr>
            <a:picLocks noGrp="1" noChangeAspect="1" noChangeArrowheads="1"/>
          </p:cNvPicPr>
          <p:nvPr>
            <p:ph idx="1"/>
          </p:nvPr>
        </p:nvPicPr>
        <p:blipFill>
          <a:blip r:embed="rId3" cstate="print"/>
          <a:srcRect/>
          <a:stretch>
            <a:fillRect/>
          </a:stretch>
        </p:blipFill>
        <p:spPr bwMode="auto">
          <a:xfrm>
            <a:off x="2057400" y="1939131"/>
            <a:ext cx="5029200" cy="3848100"/>
          </a:xfrm>
          <a:prstGeom prst="rect">
            <a:avLst/>
          </a:prstGeom>
          <a:ln>
            <a:noFill/>
          </a:ln>
          <a:effectLst>
            <a:softEdge rad="112500"/>
          </a:effectLst>
        </p:spPr>
      </p:pic>
      <p:sp>
        <p:nvSpPr>
          <p:cNvPr id="2" name="Footer Placeholder 1">
            <a:extLst>
              <a:ext uri="{FF2B5EF4-FFF2-40B4-BE49-F238E27FC236}">
                <a16:creationId xmlns:a16="http://schemas.microsoft.com/office/drawing/2014/main" id="{86B835F0-EF34-4AC8-819D-1C73E3B1A6E5}"/>
              </a:ext>
            </a:extLst>
          </p:cNvPr>
          <p:cNvSpPr>
            <a:spLocks noGrp="1"/>
          </p:cNvSpPr>
          <p:nvPr>
            <p:ph type="ftr" sz="quarter" idx="11"/>
          </p:nvPr>
        </p:nvSpPr>
        <p:spPr/>
        <p:txBody>
          <a:bodyPr/>
          <a:lstStyle/>
          <a:p>
            <a:endParaRPr lang="en-AU"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Fotolia_5090081_XS"/>
          <p:cNvPicPr>
            <a:picLocks noChangeAspect="1" noChangeArrowheads="1"/>
          </p:cNvPicPr>
          <p:nvPr/>
        </p:nvPicPr>
        <p:blipFill>
          <a:blip r:embed="rId3" cstate="print"/>
          <a:srcRect/>
          <a:stretch>
            <a:fillRect/>
          </a:stretch>
        </p:blipFill>
        <p:spPr bwMode="auto">
          <a:xfrm>
            <a:off x="0" y="2043113"/>
            <a:ext cx="4814888" cy="4814887"/>
          </a:xfrm>
          <a:prstGeom prst="rect">
            <a:avLst/>
          </a:prstGeom>
          <a:noFill/>
          <a:ln w="9525">
            <a:noFill/>
            <a:miter lim="800000"/>
            <a:headEnd/>
            <a:tailEnd/>
          </a:ln>
        </p:spPr>
      </p:pic>
      <p:sp>
        <p:nvSpPr>
          <p:cNvPr id="5" name="Title 3"/>
          <p:cNvSpPr>
            <a:spLocks noGrp="1"/>
          </p:cNvSpPr>
          <p:nvPr>
            <p:ph type="title"/>
          </p:nvPr>
        </p:nvSpPr>
        <p:spPr/>
        <p:txBody>
          <a:bodyPr>
            <a:normAutofit/>
          </a:bodyPr>
          <a:lstStyle/>
          <a:p>
            <a:r>
              <a:rPr lang="en-AU" sz="4400" dirty="0">
                <a:effectLst/>
                <a:latin typeface="Calibri" panose="020F0502020204030204" pitchFamily="34" charset="0"/>
                <a:ea typeface="Times New Roman" panose="02020603050405020304" pitchFamily="18" charset="0"/>
              </a:rPr>
              <a:t>Deliver a service to customers</a:t>
            </a:r>
            <a:endParaRPr lang="en-AU" dirty="0">
              <a:solidFill>
                <a:srgbClr val="FF0000"/>
              </a:solidFill>
              <a:latin typeface="Calibri" pitchFamily="34" charset="0"/>
              <a:ea typeface="Calibri" pitchFamily="34" charset="0"/>
              <a:cs typeface="Times New Roman" pitchFamily="18" charset="0"/>
            </a:endParaRPr>
          </a:p>
        </p:txBody>
      </p:sp>
      <p:sp>
        <p:nvSpPr>
          <p:cNvPr id="7" name="TextBox 6"/>
          <p:cNvSpPr txBox="1"/>
          <p:nvPr/>
        </p:nvSpPr>
        <p:spPr>
          <a:xfrm>
            <a:off x="5220072" y="2492896"/>
            <a:ext cx="3744416" cy="2246769"/>
          </a:xfrm>
          <a:prstGeom prst="rect">
            <a:avLst/>
          </a:prstGeom>
          <a:noFill/>
        </p:spPr>
        <p:txBody>
          <a:bodyPr wrap="square" rtlCol="0">
            <a:spAutoFit/>
          </a:bodyPr>
          <a:lstStyle/>
          <a:p>
            <a:r>
              <a:rPr lang="en-AU" sz="2800" b="1" dirty="0">
                <a:latin typeface="+mj-lt"/>
              </a:rPr>
              <a:t>2.5 </a:t>
            </a:r>
            <a:r>
              <a:rPr lang="en-AU" sz="2800" dirty="0">
                <a:effectLst/>
                <a:latin typeface="Calibri" panose="020F0502020204030204" pitchFamily="34" charset="0"/>
                <a:ea typeface="Times New Roman" panose="02020603050405020304" pitchFamily="18" charset="0"/>
              </a:rPr>
              <a:t>Identify and use available opportunities to promote and enhance services and products to customers</a:t>
            </a:r>
            <a:endParaRPr lang="en-AU" sz="2800" dirty="0">
              <a:latin typeface="+mj-lt"/>
            </a:endParaRPr>
          </a:p>
        </p:txBody>
      </p:sp>
      <p:sp>
        <p:nvSpPr>
          <p:cNvPr id="2" name="Footer Placeholder 1">
            <a:extLst>
              <a:ext uri="{FF2B5EF4-FFF2-40B4-BE49-F238E27FC236}">
                <a16:creationId xmlns:a16="http://schemas.microsoft.com/office/drawing/2014/main" id="{66A93529-F21A-490A-B0D1-30EBF4802945}"/>
              </a:ext>
            </a:extLst>
          </p:cNvPr>
          <p:cNvSpPr>
            <a:spLocks noGrp="1"/>
          </p:cNvSpPr>
          <p:nvPr>
            <p:ph type="ftr" sz="quarter" idx="11"/>
          </p:nvPr>
        </p:nvSpPr>
        <p:spPr/>
        <p:txBody>
          <a:bodyPr/>
          <a:lstStyle/>
          <a:p>
            <a:endParaRPr lang="en-AU"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dirty="0">
                <a:effectLst/>
                <a:latin typeface="Calibri" panose="020F0502020204030204" pitchFamily="34" charset="0"/>
                <a:ea typeface="Calibri" panose="020F0502020204030204" pitchFamily="34" charset="0"/>
                <a:cs typeface="Times New Roman" panose="02020603050405020304" pitchFamily="18" charset="0"/>
              </a:rPr>
              <a:t>Promoting products and services</a:t>
            </a:r>
            <a:endParaRPr lang="en-GB" dirty="0"/>
          </a:p>
        </p:txBody>
      </p:sp>
      <p:sp>
        <p:nvSpPr>
          <p:cNvPr id="3" name="Content Placeholder 2"/>
          <p:cNvSpPr>
            <a:spLocks noGrp="1"/>
          </p:cNvSpPr>
          <p:nvPr>
            <p:ph idx="1"/>
          </p:nvPr>
        </p:nvSpPr>
        <p:spPr>
          <a:xfrm>
            <a:off x="457200" y="1600200"/>
            <a:ext cx="5482952" cy="4525963"/>
          </a:xfrm>
        </p:spPr>
        <p:txBody>
          <a:bodyPr/>
          <a:lstStyle/>
          <a:p>
            <a:pPr marL="0" indent="0">
              <a:buNone/>
            </a:pPr>
            <a:r>
              <a:rPr lang="en-GB" sz="2800" dirty="0">
                <a:effectLst/>
                <a:latin typeface="Calibri" panose="020F0502020204030204" pitchFamily="34" charset="0"/>
                <a:ea typeface="Calibri" panose="020F0502020204030204" pitchFamily="34" charset="0"/>
                <a:cs typeface="Times New Roman" panose="02020603050405020304" pitchFamily="18" charset="0"/>
              </a:rPr>
              <a:t>Your organisation should have procedures in place for promoting products and services, and care should be taken not to push or coerce customers into something they do not want or need.</a:t>
            </a:r>
            <a:endParaRPr lang="en-GB" dirty="0"/>
          </a:p>
        </p:txBody>
      </p:sp>
      <p:pic>
        <p:nvPicPr>
          <p:cNvPr id="4" name="Picture 3">
            <a:extLst>
              <a:ext uri="{FF2B5EF4-FFF2-40B4-BE49-F238E27FC236}">
                <a16:creationId xmlns:a16="http://schemas.microsoft.com/office/drawing/2014/main" id="{94501C3C-7311-4B2E-8113-05C0C0297A27}"/>
              </a:ext>
            </a:extLst>
          </p:cNvPr>
          <p:cNvPicPr/>
          <p:nvPr/>
        </p:nvPicPr>
        <p:blipFill rotWithShape="1">
          <a:blip r:embed="rId2">
            <a:extLst>
              <a:ext uri="{28A0092B-C50C-407E-A947-70E740481C1C}">
                <a14:useLocalDpi xmlns:a14="http://schemas.microsoft.com/office/drawing/2010/main" val="0"/>
              </a:ext>
            </a:extLst>
          </a:blip>
          <a:srcRect b="778"/>
          <a:stretch/>
        </p:blipFill>
        <p:spPr bwMode="auto">
          <a:xfrm>
            <a:off x="6084168" y="2204864"/>
            <a:ext cx="2520280" cy="3983500"/>
          </a:xfrm>
          <a:prstGeom prst="rect">
            <a:avLst/>
          </a:prstGeom>
          <a:noFill/>
          <a:ln>
            <a:noFill/>
          </a:ln>
          <a:extLst>
            <a:ext uri="{53640926-AAD7-44D8-BBD7-CCE9431645EC}">
              <a14:shadowObscured xmlns:a14="http://schemas.microsoft.com/office/drawing/2010/main"/>
            </a:ext>
          </a:extLst>
        </p:spPr>
      </p:pic>
      <p:sp>
        <p:nvSpPr>
          <p:cNvPr id="5" name="Footer Placeholder 4">
            <a:extLst>
              <a:ext uri="{FF2B5EF4-FFF2-40B4-BE49-F238E27FC236}">
                <a16:creationId xmlns:a16="http://schemas.microsoft.com/office/drawing/2014/main" id="{39E2E633-68A7-4142-A17D-06ECE5DB077B}"/>
              </a:ext>
            </a:extLst>
          </p:cNvPr>
          <p:cNvSpPr>
            <a:spLocks noGrp="1"/>
          </p:cNvSpPr>
          <p:nvPr>
            <p:ph type="ftr" sz="quarter" idx="11"/>
          </p:nvPr>
        </p:nvSpPr>
        <p:spPr/>
        <p:txBody>
          <a:bodyPr/>
          <a:lstStyle/>
          <a:p>
            <a:endParaRPr lang="en-AU"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4025B-A61F-40F8-88BD-BAE32E5522F9}"/>
              </a:ext>
            </a:extLst>
          </p:cNvPr>
          <p:cNvSpPr>
            <a:spLocks noGrp="1"/>
          </p:cNvSpPr>
          <p:nvPr>
            <p:ph type="title"/>
          </p:nvPr>
        </p:nvSpPr>
        <p:spPr/>
        <p:txBody>
          <a:bodyPr/>
          <a:lstStyle/>
          <a:p>
            <a:r>
              <a:rPr lang="en-GB" sz="4400" dirty="0">
                <a:effectLst/>
                <a:latin typeface="Calibri" panose="020F0502020204030204" pitchFamily="34" charset="0"/>
                <a:ea typeface="Calibri" panose="020F0502020204030204" pitchFamily="34" charset="0"/>
                <a:cs typeface="Times New Roman" panose="02020603050405020304" pitchFamily="18" charset="0"/>
              </a:rPr>
              <a:t>Enhancing products and services</a:t>
            </a:r>
            <a:endParaRPr lang="en-GB" dirty="0"/>
          </a:p>
        </p:txBody>
      </p:sp>
      <p:sp>
        <p:nvSpPr>
          <p:cNvPr id="3" name="Content Placeholder 2">
            <a:extLst>
              <a:ext uri="{FF2B5EF4-FFF2-40B4-BE49-F238E27FC236}">
                <a16:creationId xmlns:a16="http://schemas.microsoft.com/office/drawing/2014/main" id="{5FFF0EDF-6111-422C-85A8-CED2B2687B05}"/>
              </a:ext>
            </a:extLst>
          </p:cNvPr>
          <p:cNvSpPr>
            <a:spLocks noGrp="1"/>
          </p:cNvSpPr>
          <p:nvPr>
            <p:ph idx="1"/>
          </p:nvPr>
        </p:nvSpPr>
        <p:spPr>
          <a:xfrm>
            <a:off x="457200" y="1600200"/>
            <a:ext cx="8122964" cy="4525963"/>
          </a:xfrm>
        </p:spPr>
        <p:txBody>
          <a:bodyPr/>
          <a:lstStyle/>
          <a:p>
            <a:pPr marL="0" indent="0">
              <a:buNone/>
            </a:pPr>
            <a:r>
              <a:rPr lang="en-GB" b="1" dirty="0"/>
              <a:t>This may include:</a:t>
            </a:r>
          </a:p>
          <a:p>
            <a:r>
              <a:rPr lang="en-GB" sz="2800" dirty="0">
                <a:effectLst/>
                <a:ea typeface="Calibri" panose="020F0502020204030204" pitchFamily="34" charset="0"/>
                <a:cs typeface="Times New Roman" panose="02020603050405020304" pitchFamily="18" charset="0"/>
              </a:rPr>
              <a:t>Extending timelines </a:t>
            </a:r>
          </a:p>
          <a:p>
            <a:r>
              <a:rPr lang="en-GB" dirty="0">
                <a:cs typeface="Times New Roman" panose="02020603050405020304" pitchFamily="18" charset="0"/>
              </a:rPr>
              <a:t>Variations to </a:t>
            </a:r>
            <a:r>
              <a:rPr lang="en-GB" sz="2800" dirty="0">
                <a:effectLst/>
                <a:ea typeface="Calibri" panose="020F0502020204030204" pitchFamily="34" charset="0"/>
                <a:cs typeface="Times New Roman" panose="02020603050405020304" pitchFamily="18" charset="0"/>
              </a:rPr>
              <a:t>packaging </a:t>
            </a:r>
            <a:br>
              <a:rPr lang="en-GB" sz="2800" dirty="0">
                <a:effectLst/>
                <a:ea typeface="Calibri" panose="020F0502020204030204" pitchFamily="34" charset="0"/>
                <a:cs typeface="Times New Roman" panose="02020603050405020304" pitchFamily="18" charset="0"/>
              </a:rPr>
            </a:br>
            <a:r>
              <a:rPr lang="en-GB" sz="2800" dirty="0">
                <a:effectLst/>
                <a:ea typeface="Calibri" panose="020F0502020204030204" pitchFamily="34" charset="0"/>
                <a:cs typeface="Times New Roman" panose="02020603050405020304" pitchFamily="18" charset="0"/>
              </a:rPr>
              <a:t>procedures</a:t>
            </a:r>
          </a:p>
          <a:p>
            <a:r>
              <a:rPr lang="en-GB" sz="2800" dirty="0">
                <a:effectLst/>
                <a:ea typeface="Calibri" panose="020F0502020204030204" pitchFamily="34" charset="0"/>
                <a:cs typeface="Times New Roman" panose="02020603050405020304" pitchFamily="18" charset="0"/>
              </a:rPr>
              <a:t>Procedures for delivery of goods </a:t>
            </a:r>
          </a:p>
          <a:p>
            <a:r>
              <a:rPr lang="en-GB" dirty="0">
                <a:cs typeface="Times New Roman" panose="02020603050405020304" pitchFamily="18" charset="0"/>
              </a:rPr>
              <a:t>Returns policy</a:t>
            </a:r>
          </a:p>
          <a:p>
            <a:r>
              <a:rPr lang="en-GB" sz="2800" dirty="0">
                <a:effectLst/>
                <a:ea typeface="Calibri" panose="020F0502020204030204" pitchFamily="34" charset="0"/>
                <a:cs typeface="Times New Roman" panose="02020603050405020304" pitchFamily="18" charset="0"/>
              </a:rPr>
              <a:t>System for recording complaints </a:t>
            </a:r>
          </a:p>
          <a:p>
            <a:r>
              <a:rPr lang="en-GB" sz="2800" dirty="0">
                <a:effectLst/>
                <a:ea typeface="Calibri" panose="020F0502020204030204" pitchFamily="34" charset="0"/>
                <a:cs typeface="Times New Roman" panose="02020603050405020304" pitchFamily="18" charset="0"/>
              </a:rPr>
              <a:t>Updating customer service charter. </a:t>
            </a:r>
            <a:endParaRPr lang="en-GB" dirty="0"/>
          </a:p>
        </p:txBody>
      </p:sp>
      <p:pic>
        <p:nvPicPr>
          <p:cNvPr id="4" name="Picture 3">
            <a:extLst>
              <a:ext uri="{FF2B5EF4-FFF2-40B4-BE49-F238E27FC236}">
                <a16:creationId xmlns:a16="http://schemas.microsoft.com/office/drawing/2014/main" id="{FB811F08-3A30-4460-AD05-22F34182D79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700808"/>
            <a:ext cx="3778790" cy="1889395"/>
          </a:xfrm>
          <a:prstGeom prst="rect">
            <a:avLst/>
          </a:prstGeom>
          <a:noFill/>
          <a:ln>
            <a:noFill/>
          </a:ln>
        </p:spPr>
      </p:pic>
      <p:sp>
        <p:nvSpPr>
          <p:cNvPr id="5" name="Footer Placeholder 4">
            <a:extLst>
              <a:ext uri="{FF2B5EF4-FFF2-40B4-BE49-F238E27FC236}">
                <a16:creationId xmlns:a16="http://schemas.microsoft.com/office/drawing/2014/main" id="{4F8F7A9A-CECD-4411-A371-535329EFA9D3}"/>
              </a:ext>
            </a:extLst>
          </p:cNvPr>
          <p:cNvSpPr>
            <a:spLocks noGrp="1"/>
          </p:cNvSpPr>
          <p:nvPr>
            <p:ph type="ftr" sz="quarter" idx="11"/>
          </p:nvPr>
        </p:nvSpPr>
        <p:spPr/>
        <p:txBody>
          <a:bodyPr/>
          <a:lstStyle/>
          <a:p>
            <a:endParaRPr lang="en-AU" dirty="0"/>
          </a:p>
        </p:txBody>
      </p:sp>
    </p:spTree>
    <p:extLst>
      <p:ext uri="{BB962C8B-B14F-4D97-AF65-F5344CB8AC3E}">
        <p14:creationId xmlns:p14="http://schemas.microsoft.com/office/powerpoint/2010/main" val="11935862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fontScale="90000"/>
          </a:bodyPr>
          <a:lstStyle/>
          <a:p>
            <a:br>
              <a:rPr lang="en-GB" dirty="0"/>
            </a:br>
            <a:r>
              <a:rPr lang="en-GB" sz="4900" dirty="0"/>
              <a:t>Activity 2E</a:t>
            </a:r>
            <a:r>
              <a:rPr lang="en-AU" sz="4900" dirty="0"/>
              <a:t> </a:t>
            </a:r>
            <a:br>
              <a:rPr lang="en-AU" dirty="0"/>
            </a:br>
            <a:endParaRPr lang="en-CA" sz="3100" dirty="0"/>
          </a:p>
        </p:txBody>
      </p:sp>
      <p:pic>
        <p:nvPicPr>
          <p:cNvPr id="7" name="Content Placeholder 6" descr="Fotolia_2204087_XS"/>
          <p:cNvPicPr>
            <a:picLocks noGrp="1" noChangeAspect="1" noChangeArrowheads="1"/>
          </p:cNvPicPr>
          <p:nvPr>
            <p:ph idx="1"/>
          </p:nvPr>
        </p:nvPicPr>
        <p:blipFill>
          <a:blip r:embed="rId3" cstate="print"/>
          <a:srcRect/>
          <a:stretch>
            <a:fillRect/>
          </a:stretch>
        </p:blipFill>
        <p:spPr bwMode="auto">
          <a:xfrm>
            <a:off x="2057400" y="1939131"/>
            <a:ext cx="5029200" cy="3848100"/>
          </a:xfrm>
          <a:prstGeom prst="rect">
            <a:avLst/>
          </a:prstGeom>
          <a:ln>
            <a:noFill/>
          </a:ln>
          <a:effectLst>
            <a:softEdge rad="112500"/>
          </a:effectLst>
        </p:spPr>
      </p:pic>
      <p:sp>
        <p:nvSpPr>
          <p:cNvPr id="2" name="Footer Placeholder 1">
            <a:extLst>
              <a:ext uri="{FF2B5EF4-FFF2-40B4-BE49-F238E27FC236}">
                <a16:creationId xmlns:a16="http://schemas.microsoft.com/office/drawing/2014/main" id="{5FE7486D-BD5B-4CD9-9A07-F0733A6BDCF3}"/>
              </a:ext>
            </a:extLst>
          </p:cNvPr>
          <p:cNvSpPr>
            <a:spLocks noGrp="1"/>
          </p:cNvSpPr>
          <p:nvPr>
            <p:ph type="ftr" sz="quarter" idx="11"/>
          </p:nvPr>
        </p:nvSpPr>
        <p:spPr/>
        <p:txBody>
          <a:bodyPr/>
          <a:lstStyle/>
          <a:p>
            <a:endParaRPr lang="en-AU"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Fotolia_5090081_XS"/>
          <p:cNvPicPr>
            <a:picLocks noChangeAspect="1" noChangeArrowheads="1"/>
          </p:cNvPicPr>
          <p:nvPr/>
        </p:nvPicPr>
        <p:blipFill>
          <a:blip r:embed="rId3" cstate="print"/>
          <a:srcRect/>
          <a:stretch>
            <a:fillRect/>
          </a:stretch>
        </p:blipFill>
        <p:spPr bwMode="auto">
          <a:xfrm>
            <a:off x="0" y="2043113"/>
            <a:ext cx="4814888" cy="4814887"/>
          </a:xfrm>
          <a:prstGeom prst="rect">
            <a:avLst/>
          </a:prstGeom>
          <a:noFill/>
          <a:ln w="9525">
            <a:noFill/>
            <a:miter lim="800000"/>
            <a:headEnd/>
            <a:tailEnd/>
          </a:ln>
        </p:spPr>
      </p:pic>
      <p:sp>
        <p:nvSpPr>
          <p:cNvPr id="5" name="Title 3"/>
          <p:cNvSpPr>
            <a:spLocks noGrp="1"/>
          </p:cNvSpPr>
          <p:nvPr>
            <p:ph type="title"/>
          </p:nvPr>
        </p:nvSpPr>
        <p:spPr/>
        <p:txBody>
          <a:bodyPr>
            <a:normAutofit/>
          </a:bodyPr>
          <a:lstStyle/>
          <a:p>
            <a:r>
              <a:rPr lang="en-AU" sz="4400" dirty="0">
                <a:effectLst/>
                <a:latin typeface="Calibri" panose="020F0502020204030204" pitchFamily="34" charset="0"/>
                <a:ea typeface="Times New Roman" panose="02020603050405020304" pitchFamily="18" charset="0"/>
              </a:rPr>
              <a:t>Evaluate customer service delivery</a:t>
            </a:r>
            <a:endParaRPr lang="en-GB" dirty="0"/>
          </a:p>
        </p:txBody>
      </p:sp>
      <p:sp>
        <p:nvSpPr>
          <p:cNvPr id="6" name="TextBox 5"/>
          <p:cNvSpPr txBox="1"/>
          <p:nvPr/>
        </p:nvSpPr>
        <p:spPr>
          <a:xfrm>
            <a:off x="5076056" y="2492896"/>
            <a:ext cx="3744416" cy="2677656"/>
          </a:xfrm>
          <a:prstGeom prst="rect">
            <a:avLst/>
          </a:prstGeom>
          <a:noFill/>
        </p:spPr>
        <p:txBody>
          <a:bodyPr wrap="square" rtlCol="0">
            <a:spAutoFit/>
          </a:bodyPr>
          <a:lstStyle/>
          <a:p>
            <a:r>
              <a:rPr lang="en-AU" sz="2800" b="1" dirty="0">
                <a:latin typeface="+mj-lt"/>
              </a:rPr>
              <a:t>3.1 </a:t>
            </a:r>
            <a:r>
              <a:rPr lang="en-AU" sz="2800" dirty="0">
                <a:effectLst/>
                <a:latin typeface="Calibri" panose="020F0502020204030204" pitchFamily="34" charset="0"/>
                <a:ea typeface="Times New Roman" panose="02020603050405020304" pitchFamily="18" charset="0"/>
              </a:rPr>
              <a:t>Review customer satisfaction with service delivery using verifiable evidence according to organisational and legislative requirements</a:t>
            </a:r>
            <a:endParaRPr lang="en-AU" sz="2800" dirty="0">
              <a:latin typeface="+mj-lt"/>
            </a:endParaRPr>
          </a:p>
        </p:txBody>
      </p:sp>
      <p:sp>
        <p:nvSpPr>
          <p:cNvPr id="2" name="Footer Placeholder 1">
            <a:extLst>
              <a:ext uri="{FF2B5EF4-FFF2-40B4-BE49-F238E27FC236}">
                <a16:creationId xmlns:a16="http://schemas.microsoft.com/office/drawing/2014/main" id="{CB299E24-67CB-4B87-A6D4-62B7D69BC4B3}"/>
              </a:ext>
            </a:extLst>
          </p:cNvPr>
          <p:cNvSpPr>
            <a:spLocks noGrp="1"/>
          </p:cNvSpPr>
          <p:nvPr>
            <p:ph type="ftr" sz="quarter" idx="11"/>
          </p:nvPr>
        </p:nvSpPr>
        <p:spPr/>
        <p:txBody>
          <a:bodyPr/>
          <a:lstStyle/>
          <a:p>
            <a:endParaRPr lang="en-A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88F53-7EEB-4DE5-A249-0D905D5AD28A}"/>
              </a:ext>
            </a:extLst>
          </p:cNvPr>
          <p:cNvSpPr>
            <a:spLocks noGrp="1"/>
          </p:cNvSpPr>
          <p:nvPr>
            <p:ph type="title"/>
          </p:nvPr>
        </p:nvSpPr>
        <p:spPr>
          <a:xfrm>
            <a:off x="457200" y="3071"/>
            <a:ext cx="8229600" cy="634082"/>
          </a:xfrm>
        </p:spPr>
        <p:txBody>
          <a:bodyPr>
            <a:normAutofit fontScale="90000"/>
          </a:bodyPr>
          <a:lstStyle/>
          <a:p>
            <a:pPr>
              <a:lnSpc>
                <a:spcPct val="115000"/>
              </a:lnSpc>
              <a:spcBef>
                <a:spcPts val="1200"/>
              </a:spcBef>
              <a:spcAft>
                <a:spcPts val="300"/>
              </a:spcAft>
            </a:pPr>
            <a:r>
              <a:rPr lang="en-GB" sz="4400" b="1" dirty="0">
                <a:effectLst/>
                <a:latin typeface="Calibri" panose="020F0502020204030204" pitchFamily="34" charset="0"/>
                <a:cs typeface="Times New Roman" panose="02020603050405020304" pitchFamily="18" charset="0"/>
              </a:rPr>
              <a:t>Interpersonal skills</a:t>
            </a:r>
            <a:endParaRPr lang="en-GB" dirty="0"/>
          </a:p>
        </p:txBody>
      </p:sp>
      <p:sp>
        <p:nvSpPr>
          <p:cNvPr id="3" name="Content Placeholder 2">
            <a:extLst>
              <a:ext uri="{FF2B5EF4-FFF2-40B4-BE49-F238E27FC236}">
                <a16:creationId xmlns:a16="http://schemas.microsoft.com/office/drawing/2014/main" id="{AD6C9235-AB37-450F-A5E4-366718A49211}"/>
              </a:ext>
            </a:extLst>
          </p:cNvPr>
          <p:cNvSpPr>
            <a:spLocks noGrp="1"/>
          </p:cNvSpPr>
          <p:nvPr>
            <p:ph idx="1"/>
          </p:nvPr>
        </p:nvSpPr>
        <p:spPr>
          <a:xfrm>
            <a:off x="457200" y="692696"/>
            <a:ext cx="8686800" cy="6048672"/>
          </a:xfrm>
        </p:spPr>
        <p:txBody>
          <a:bodyPr>
            <a:normAutofit/>
          </a:bodyPr>
          <a:lstStyle/>
          <a:p>
            <a:pPr marL="0" marR="0">
              <a:spcBef>
                <a:spcPts val="0"/>
              </a:spcBef>
              <a:spcAft>
                <a:spcPts val="500"/>
              </a:spcAft>
            </a:pPr>
            <a:r>
              <a:rPr lang="en-GB" sz="2800" b="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When identifying and clarifying customer needs and expectations, you should:</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Wingdings" panose="05000000000000000000" pitchFamily="2" charset="2"/>
              <a:buChar char=""/>
            </a:pPr>
            <a:r>
              <a:rPr lang="en-GB" sz="28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Interact in a polite, professional, friendly, and warm manner</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Wingdings" panose="05000000000000000000" pitchFamily="2" charset="2"/>
              <a:buChar char=""/>
            </a:pPr>
            <a:r>
              <a:rPr lang="en-GB" dirty="0">
                <a:solidFill>
                  <a:srgbClr val="1F497D"/>
                </a:solidFill>
                <a:latin typeface="Calibri" panose="020F0502020204030204" pitchFamily="34" charset="0"/>
                <a:ea typeface="Calibri" panose="020F0502020204030204" pitchFamily="34" charset="0"/>
                <a:cs typeface="Times New Roman" panose="02020603050405020304" pitchFamily="18" charset="0"/>
              </a:rPr>
              <a:t>A</a:t>
            </a:r>
            <a:r>
              <a:rPr lang="en-GB" sz="28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neat and tidy appearance, appropriate body language</a:t>
            </a:r>
          </a:p>
          <a:p>
            <a:pPr marL="342900" marR="0" lvl="0" indent="-342900">
              <a:lnSpc>
                <a:spcPct val="115000"/>
              </a:lnSpc>
              <a:spcBef>
                <a:spcPts val="0"/>
              </a:spcBef>
              <a:spcAft>
                <a:spcPts val="1000"/>
              </a:spcAft>
              <a:buFont typeface="Wingdings" panose="05000000000000000000" pitchFamily="2" charset="2"/>
              <a:buChar char=""/>
            </a:pPr>
            <a:r>
              <a:rPr lang="en-GB" dirty="0">
                <a:solidFill>
                  <a:srgbClr val="1F497D"/>
                </a:solidFill>
                <a:latin typeface="Calibri" panose="020F0502020204030204" pitchFamily="34" charset="0"/>
                <a:ea typeface="Calibri" panose="020F0502020204030204" pitchFamily="34" charset="0"/>
                <a:cs typeface="Times New Roman" panose="02020603050405020304" pitchFamily="18" charset="0"/>
              </a:rPr>
              <a:t>C</a:t>
            </a:r>
            <a:r>
              <a:rPr lang="en-GB" sz="28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lear in your use of language and terminology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Wingdings" panose="05000000000000000000" pitchFamily="2" charset="2"/>
              <a:buChar char=""/>
            </a:pPr>
            <a:r>
              <a:rPr lang="en-GB" sz="28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Listen to what the customer says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Wingdings" panose="05000000000000000000" pitchFamily="2" charset="2"/>
              <a:buChar char=""/>
            </a:pPr>
            <a:r>
              <a:rPr lang="en-GB" sz="28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Ask questions to check you understand what they have said</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Wingdings" panose="05000000000000000000" pitchFamily="2" charset="2"/>
              <a:buChar char=""/>
            </a:pPr>
            <a:r>
              <a:rPr lang="en-GB" sz="28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Ask the customer to confirm their requirements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6B774EE6-DA90-4AA3-9E50-8109DE1781B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596336" y="3068960"/>
            <a:ext cx="1296144" cy="2095506"/>
          </a:xfrm>
          <a:prstGeom prst="rect">
            <a:avLst/>
          </a:prstGeom>
          <a:noFill/>
          <a:ln>
            <a:noFill/>
          </a:ln>
        </p:spPr>
      </p:pic>
      <p:sp>
        <p:nvSpPr>
          <p:cNvPr id="5" name="Footer Placeholder 4">
            <a:extLst>
              <a:ext uri="{FF2B5EF4-FFF2-40B4-BE49-F238E27FC236}">
                <a16:creationId xmlns:a16="http://schemas.microsoft.com/office/drawing/2014/main" id="{DFA55D5A-0CC3-4B20-8BC1-CC15A70E9894}"/>
              </a:ext>
            </a:extLst>
          </p:cNvPr>
          <p:cNvSpPr>
            <a:spLocks noGrp="1"/>
          </p:cNvSpPr>
          <p:nvPr>
            <p:ph type="ftr" sz="quarter" idx="11"/>
          </p:nvPr>
        </p:nvSpPr>
        <p:spPr/>
        <p:txBody>
          <a:bodyPr/>
          <a:lstStyle/>
          <a:p>
            <a:endParaRPr lang="en-AU" dirty="0"/>
          </a:p>
        </p:txBody>
      </p:sp>
    </p:spTree>
    <p:extLst>
      <p:ext uri="{BB962C8B-B14F-4D97-AF65-F5344CB8AC3E}">
        <p14:creationId xmlns:p14="http://schemas.microsoft.com/office/powerpoint/2010/main" val="36515864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dirty="0">
                <a:effectLst/>
                <a:latin typeface="Calibri" panose="020F0502020204030204" pitchFamily="34" charset="0"/>
                <a:ea typeface="Calibri" panose="020F0502020204030204" pitchFamily="34" charset="0"/>
                <a:cs typeface="Times New Roman" panose="02020603050405020304" pitchFamily="18" charset="0"/>
              </a:rPr>
              <a:t>Customer satisfaction</a:t>
            </a:r>
            <a:endParaRPr lang="en-GB" dirty="0"/>
          </a:p>
        </p:txBody>
      </p:sp>
      <p:sp>
        <p:nvSpPr>
          <p:cNvPr id="3" name="Content Placeholder 2"/>
          <p:cNvSpPr>
            <a:spLocks noGrp="1"/>
          </p:cNvSpPr>
          <p:nvPr>
            <p:ph idx="1"/>
          </p:nvPr>
        </p:nvSpPr>
        <p:spPr>
          <a:xfrm>
            <a:off x="457200" y="1600200"/>
            <a:ext cx="8229600" cy="5141168"/>
          </a:xfrm>
        </p:spPr>
        <p:txBody>
          <a:bodyPr/>
          <a:lstStyle/>
          <a:p>
            <a:pPr marL="0" indent="0">
              <a:buNone/>
            </a:pPr>
            <a:r>
              <a:rPr lang="en-GB" sz="2800" dirty="0">
                <a:effectLst/>
                <a:latin typeface="Calibri" panose="020F0502020204030204" pitchFamily="34" charset="0"/>
                <a:ea typeface="Calibri" panose="020F0502020204030204" pitchFamily="34" charset="0"/>
                <a:cs typeface="Times New Roman" panose="02020603050405020304" pitchFamily="18" charset="0"/>
              </a:rPr>
              <a:t>You should always seek verifiable evidence when reviewing and evaluating performance.</a:t>
            </a:r>
          </a:p>
          <a:p>
            <a:pPr marL="0" indent="0">
              <a:spcAft>
                <a:spcPts val="500"/>
              </a:spcAft>
              <a:buNone/>
            </a:pPr>
            <a:r>
              <a:rPr lang="en-GB" sz="2800" b="1" dirty="0">
                <a:effectLst/>
                <a:latin typeface="Calibri" panose="020F0502020204030204" pitchFamily="34" charset="0"/>
                <a:ea typeface="Calibri" panose="020F0502020204030204" pitchFamily="34" charset="0"/>
                <a:cs typeface="Times New Roman" panose="02020603050405020304" pitchFamily="18" charset="0"/>
              </a:rPr>
              <a:t>Customer satisfaction can relate to:</a:t>
            </a:r>
          </a:p>
          <a:p>
            <a:r>
              <a:rPr lang="en-GB" sz="2800" dirty="0">
                <a:effectLst/>
                <a:latin typeface="Calibri" panose="020F0502020204030204" pitchFamily="34" charset="0"/>
                <a:ea typeface="Calibri" panose="020F0502020204030204" pitchFamily="34" charset="0"/>
                <a:cs typeface="Times New Roman" panose="02020603050405020304" pitchFamily="18" charset="0"/>
              </a:rPr>
              <a:t>The customer service experience, </a:t>
            </a:r>
            <a:br>
              <a:rPr lang="en-GB" sz="2800" dirty="0">
                <a:effectLst/>
                <a:latin typeface="Calibri" panose="020F0502020204030204" pitchFamily="34" charset="0"/>
                <a:ea typeface="Calibri" panose="020F0502020204030204" pitchFamily="34" charset="0"/>
                <a:cs typeface="Times New Roman" panose="02020603050405020304" pitchFamily="18" charset="0"/>
              </a:rPr>
            </a:br>
            <a:r>
              <a:rPr lang="en-GB" sz="2800" dirty="0">
                <a:effectLst/>
                <a:latin typeface="Calibri" panose="020F0502020204030204" pitchFamily="34" charset="0"/>
                <a:ea typeface="Calibri" panose="020F0502020204030204" pitchFamily="34" charset="0"/>
                <a:cs typeface="Times New Roman" panose="02020603050405020304" pitchFamily="18" charset="0"/>
              </a:rPr>
              <a:t>such as shopping in-store or navigating </a:t>
            </a:r>
            <a:br>
              <a:rPr lang="en-GB" sz="2800" dirty="0">
                <a:effectLst/>
                <a:latin typeface="Calibri" panose="020F0502020204030204" pitchFamily="34" charset="0"/>
                <a:ea typeface="Calibri" panose="020F0502020204030204" pitchFamily="34" charset="0"/>
                <a:cs typeface="Times New Roman" panose="02020603050405020304" pitchFamily="18" charset="0"/>
              </a:rPr>
            </a:br>
            <a:r>
              <a:rPr lang="en-GB" sz="2800" dirty="0">
                <a:effectLst/>
                <a:latin typeface="Calibri" panose="020F0502020204030204" pitchFamily="34" charset="0"/>
                <a:ea typeface="Calibri" panose="020F0502020204030204" pitchFamily="34" charset="0"/>
                <a:cs typeface="Times New Roman" panose="02020603050405020304" pitchFamily="18" charset="0"/>
              </a:rPr>
              <a:t>an organisation’s website or ordering system</a:t>
            </a:r>
          </a:p>
          <a:p>
            <a:r>
              <a:rPr lang="en-GB" sz="2800" dirty="0">
                <a:effectLst/>
                <a:latin typeface="Calibri" panose="020F0502020204030204" pitchFamily="34" charset="0"/>
                <a:ea typeface="Calibri" panose="020F0502020204030204" pitchFamily="34" charset="0"/>
                <a:cs typeface="Times New Roman" panose="02020603050405020304" pitchFamily="18" charset="0"/>
              </a:rPr>
              <a:t>How long it takes to order/buy goods and services</a:t>
            </a:r>
          </a:p>
          <a:p>
            <a:r>
              <a:rPr lang="en-GB" sz="2800" dirty="0">
                <a:effectLst/>
                <a:latin typeface="Calibri" panose="020F0502020204030204" pitchFamily="34" charset="0"/>
                <a:ea typeface="Calibri" panose="020F0502020204030204" pitchFamily="34" charset="0"/>
                <a:cs typeface="Times New Roman" panose="02020603050405020304" pitchFamily="18" charset="0"/>
              </a:rPr>
              <a:t>How easy it is to find and speak with a customer service advisor</a:t>
            </a:r>
          </a:p>
          <a:p>
            <a:r>
              <a:rPr lang="en-GB" dirty="0">
                <a:latin typeface="Calibri" panose="020F0502020204030204" pitchFamily="34" charset="0"/>
                <a:cs typeface="Times New Roman" panose="02020603050405020304" pitchFamily="18" charset="0"/>
              </a:rPr>
              <a:t>Etc.</a:t>
            </a:r>
            <a:endParaRPr lang="en-GB" dirty="0"/>
          </a:p>
        </p:txBody>
      </p:sp>
      <p:pic>
        <p:nvPicPr>
          <p:cNvPr id="4" name="Picture 3">
            <a:extLst>
              <a:ext uri="{FF2B5EF4-FFF2-40B4-BE49-F238E27FC236}">
                <a16:creationId xmlns:a16="http://schemas.microsoft.com/office/drawing/2014/main" id="{A6D71805-FDCB-4AC3-AA66-6113A056E6D0}"/>
              </a:ext>
            </a:extLst>
          </p:cNvPr>
          <p:cNvPicPr/>
          <p:nvPr/>
        </p:nvPicPr>
        <p:blipFill rotWithShape="1">
          <a:blip r:embed="rId2">
            <a:extLst>
              <a:ext uri="{28A0092B-C50C-407E-A947-70E740481C1C}">
                <a14:useLocalDpi xmlns:a14="http://schemas.microsoft.com/office/drawing/2010/main" val="0"/>
              </a:ext>
            </a:extLst>
          </a:blip>
          <a:srcRect l="3486" r="3831"/>
          <a:stretch/>
        </p:blipFill>
        <p:spPr bwMode="auto">
          <a:xfrm>
            <a:off x="6407695" y="2204864"/>
            <a:ext cx="2736305" cy="2952328"/>
          </a:xfrm>
          <a:prstGeom prst="rect">
            <a:avLst/>
          </a:prstGeom>
          <a:noFill/>
          <a:ln>
            <a:noFill/>
          </a:ln>
        </p:spPr>
      </p:pic>
      <p:sp>
        <p:nvSpPr>
          <p:cNvPr id="5" name="Footer Placeholder 4">
            <a:extLst>
              <a:ext uri="{FF2B5EF4-FFF2-40B4-BE49-F238E27FC236}">
                <a16:creationId xmlns:a16="http://schemas.microsoft.com/office/drawing/2014/main" id="{A3A7F757-7BB4-43F2-925A-7D20517902ED}"/>
              </a:ext>
            </a:extLst>
          </p:cNvPr>
          <p:cNvSpPr>
            <a:spLocks noGrp="1"/>
          </p:cNvSpPr>
          <p:nvPr>
            <p:ph type="ftr" sz="quarter" idx="11"/>
          </p:nvPr>
        </p:nvSpPr>
        <p:spPr/>
        <p:txBody>
          <a:bodyPr/>
          <a:lstStyle/>
          <a:p>
            <a:endParaRPr lang="en-AU"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5CE3B-277C-4DEE-A096-FB6217FC563C}"/>
              </a:ext>
            </a:extLst>
          </p:cNvPr>
          <p:cNvSpPr>
            <a:spLocks noGrp="1"/>
          </p:cNvSpPr>
          <p:nvPr>
            <p:ph type="title"/>
          </p:nvPr>
        </p:nvSpPr>
        <p:spPr/>
        <p:txBody>
          <a:bodyPr/>
          <a:lstStyle/>
          <a:p>
            <a:r>
              <a:rPr lang="en-GB" dirty="0"/>
              <a:t>Methods to obtain evidence</a:t>
            </a:r>
          </a:p>
        </p:txBody>
      </p:sp>
      <p:sp>
        <p:nvSpPr>
          <p:cNvPr id="3" name="Content Placeholder 2">
            <a:extLst>
              <a:ext uri="{FF2B5EF4-FFF2-40B4-BE49-F238E27FC236}">
                <a16:creationId xmlns:a16="http://schemas.microsoft.com/office/drawing/2014/main" id="{52504766-9F4C-4C96-A398-67C05B8CD977}"/>
              </a:ext>
            </a:extLst>
          </p:cNvPr>
          <p:cNvSpPr>
            <a:spLocks noGrp="1"/>
          </p:cNvSpPr>
          <p:nvPr>
            <p:ph idx="1"/>
          </p:nvPr>
        </p:nvSpPr>
        <p:spPr/>
        <p:txBody>
          <a:bodyPr/>
          <a:lstStyle/>
          <a:p>
            <a:pPr marL="0" indent="0">
              <a:buNone/>
            </a:pPr>
            <a:r>
              <a:rPr lang="en-GB" b="1" dirty="0"/>
              <a:t>This includes:</a:t>
            </a:r>
          </a:p>
          <a:p>
            <a:r>
              <a:rPr lang="en-GB" sz="2800" dirty="0">
                <a:effectLst/>
                <a:latin typeface="Calibri" panose="020F0502020204030204" pitchFamily="34" charset="0"/>
                <a:ea typeface="Calibri" panose="020F0502020204030204" pitchFamily="34" charset="0"/>
                <a:cs typeface="Times New Roman" panose="02020603050405020304" pitchFamily="18" charset="0"/>
              </a:rPr>
              <a:t>Identifying customer numbers </a:t>
            </a:r>
          </a:p>
          <a:p>
            <a:r>
              <a:rPr lang="en-GB" sz="2800" dirty="0">
                <a:effectLst/>
                <a:latin typeface="Calibri" panose="020F0502020204030204" pitchFamily="34" charset="0"/>
                <a:ea typeface="Calibri" panose="020F0502020204030204" pitchFamily="34" charset="0"/>
                <a:cs typeface="Times New Roman" panose="02020603050405020304" pitchFamily="18" charset="0"/>
              </a:rPr>
              <a:t>Monitoring your organisation’s website traffic </a:t>
            </a:r>
          </a:p>
          <a:p>
            <a:r>
              <a:rPr lang="en-GB" sz="2800" dirty="0">
                <a:effectLst/>
                <a:latin typeface="Calibri" panose="020F0502020204030204" pitchFamily="34" charset="0"/>
                <a:ea typeface="Calibri" panose="020F0502020204030204" pitchFamily="34" charset="0"/>
                <a:cs typeface="Times New Roman" panose="02020603050405020304" pitchFamily="18" charset="0"/>
              </a:rPr>
              <a:t>Identifying the number of repeat customers </a:t>
            </a:r>
          </a:p>
          <a:p>
            <a:r>
              <a:rPr lang="en-GB" sz="2800" dirty="0">
                <a:effectLst/>
                <a:latin typeface="Calibri" panose="020F0502020204030204" pitchFamily="34" charset="0"/>
                <a:ea typeface="Calibri" panose="020F0502020204030204" pitchFamily="34" charset="0"/>
                <a:cs typeface="Times New Roman" panose="02020603050405020304" pitchFamily="18" charset="0"/>
              </a:rPr>
              <a:t>Customer complaints </a:t>
            </a:r>
          </a:p>
          <a:p>
            <a:r>
              <a:rPr lang="en-GB" sz="2800" dirty="0">
                <a:effectLst/>
                <a:latin typeface="Calibri" panose="020F0502020204030204" pitchFamily="34" charset="0"/>
                <a:ea typeface="Calibri" panose="020F0502020204030204" pitchFamily="34" charset="0"/>
                <a:cs typeface="Times New Roman" panose="02020603050405020304" pitchFamily="18" charset="0"/>
              </a:rPr>
              <a:t>Returned goods</a:t>
            </a:r>
          </a:p>
          <a:p>
            <a:r>
              <a:rPr lang="en-GB" sz="2800" dirty="0">
                <a:effectLst/>
                <a:latin typeface="Calibri" panose="020F0502020204030204" pitchFamily="34" charset="0"/>
                <a:ea typeface="Calibri" panose="020F0502020204030204" pitchFamily="34" charset="0"/>
                <a:cs typeface="Times New Roman" panose="02020603050405020304" pitchFamily="18" charset="0"/>
              </a:rPr>
              <a:t>Customer churn rates. </a:t>
            </a:r>
          </a:p>
          <a:p>
            <a:endParaRPr lang="en-GB" dirty="0"/>
          </a:p>
        </p:txBody>
      </p:sp>
      <p:pic>
        <p:nvPicPr>
          <p:cNvPr id="5" name="Picture 4" descr="A white robot with a magnifying glass&#10;&#10;Description automatically generated with low confidence">
            <a:extLst>
              <a:ext uri="{FF2B5EF4-FFF2-40B4-BE49-F238E27FC236}">
                <a16:creationId xmlns:a16="http://schemas.microsoft.com/office/drawing/2014/main" id="{3992C200-AC34-4091-8888-1C93FC40DDC7}"/>
              </a:ext>
            </a:extLst>
          </p:cNvPr>
          <p:cNvPicPr>
            <a:picLocks noChangeAspect="1"/>
          </p:cNvPicPr>
          <p:nvPr/>
        </p:nvPicPr>
        <p:blipFill rotWithShape="1">
          <a:blip r:embed="rId2">
            <a:extLst>
              <a:ext uri="{28A0092B-C50C-407E-A947-70E740481C1C}">
                <a14:useLocalDpi xmlns:a14="http://schemas.microsoft.com/office/drawing/2010/main" val="0"/>
              </a:ext>
            </a:extLst>
          </a:blip>
          <a:srcRect l="7815" t="13593" r="6221" b="6632"/>
          <a:stretch/>
        </p:blipFill>
        <p:spPr>
          <a:xfrm>
            <a:off x="4427984" y="4055516"/>
            <a:ext cx="3312368" cy="2559557"/>
          </a:xfrm>
          <a:prstGeom prst="rect">
            <a:avLst/>
          </a:prstGeom>
        </p:spPr>
      </p:pic>
      <p:sp>
        <p:nvSpPr>
          <p:cNvPr id="4" name="Footer Placeholder 3">
            <a:extLst>
              <a:ext uri="{FF2B5EF4-FFF2-40B4-BE49-F238E27FC236}">
                <a16:creationId xmlns:a16="http://schemas.microsoft.com/office/drawing/2014/main" id="{ED76F520-AB02-4C00-8AE1-F8E17595D8E1}"/>
              </a:ext>
            </a:extLst>
          </p:cNvPr>
          <p:cNvSpPr>
            <a:spLocks noGrp="1"/>
          </p:cNvSpPr>
          <p:nvPr>
            <p:ph type="ftr" sz="quarter" idx="11"/>
          </p:nvPr>
        </p:nvSpPr>
        <p:spPr/>
        <p:txBody>
          <a:bodyPr/>
          <a:lstStyle/>
          <a:p>
            <a:endParaRPr lang="en-AU" dirty="0"/>
          </a:p>
        </p:txBody>
      </p:sp>
    </p:spTree>
    <p:extLst>
      <p:ext uri="{BB962C8B-B14F-4D97-AF65-F5344CB8AC3E}">
        <p14:creationId xmlns:p14="http://schemas.microsoft.com/office/powerpoint/2010/main" val="23094629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FF798-2C72-4296-919C-FC98582FF5A9}"/>
              </a:ext>
            </a:extLst>
          </p:cNvPr>
          <p:cNvSpPr>
            <a:spLocks noGrp="1"/>
          </p:cNvSpPr>
          <p:nvPr>
            <p:ph type="title"/>
          </p:nvPr>
        </p:nvSpPr>
        <p:spPr/>
        <p:txBody>
          <a:bodyPr/>
          <a:lstStyle/>
          <a:p>
            <a:r>
              <a:rPr lang="en-GB" dirty="0"/>
              <a:t>Reviewing customer satisfaction</a:t>
            </a:r>
          </a:p>
        </p:txBody>
      </p:sp>
      <p:sp>
        <p:nvSpPr>
          <p:cNvPr id="3" name="Content Placeholder 2">
            <a:extLst>
              <a:ext uri="{FF2B5EF4-FFF2-40B4-BE49-F238E27FC236}">
                <a16:creationId xmlns:a16="http://schemas.microsoft.com/office/drawing/2014/main" id="{F7DBEA46-CA7E-4400-AA4E-1A259EC87F3C}"/>
              </a:ext>
            </a:extLst>
          </p:cNvPr>
          <p:cNvSpPr>
            <a:spLocks noGrp="1"/>
          </p:cNvSpPr>
          <p:nvPr>
            <p:ph idx="1"/>
          </p:nvPr>
        </p:nvSpPr>
        <p:spPr>
          <a:xfrm>
            <a:off x="457200" y="1600200"/>
            <a:ext cx="6635080" cy="4525963"/>
          </a:xfrm>
        </p:spPr>
        <p:txBody>
          <a:bodyPr/>
          <a:lstStyle/>
          <a:p>
            <a:r>
              <a:rPr lang="en-GB" sz="2800" dirty="0">
                <a:effectLst/>
                <a:latin typeface="Calibri" panose="020F0502020204030204" pitchFamily="34" charset="0"/>
                <a:ea typeface="Calibri" panose="020F0502020204030204" pitchFamily="34" charset="0"/>
                <a:cs typeface="Times New Roman" panose="02020603050405020304" pitchFamily="18" charset="0"/>
              </a:rPr>
              <a:t>This can be carried out through analysis, such as statistical analysis to assess data results and critical analysis to identify the important facts and conclusions</a:t>
            </a:r>
          </a:p>
          <a:p>
            <a:r>
              <a:rPr lang="en-GB" sz="2800" dirty="0">
                <a:effectLst/>
                <a:latin typeface="Calibri" panose="020F0502020204030204" pitchFamily="34" charset="0"/>
                <a:ea typeface="Calibri" panose="020F0502020204030204" pitchFamily="34" charset="0"/>
                <a:cs typeface="Times New Roman" panose="02020603050405020304" pitchFamily="18" charset="0"/>
              </a:rPr>
              <a:t>Findings from reviews should be documented and include an explanation of what the information applies to. </a:t>
            </a:r>
            <a:endParaRPr lang="en-GB" dirty="0"/>
          </a:p>
        </p:txBody>
      </p:sp>
      <p:pic>
        <p:nvPicPr>
          <p:cNvPr id="4" name="Picture 3">
            <a:extLst>
              <a:ext uri="{FF2B5EF4-FFF2-40B4-BE49-F238E27FC236}">
                <a16:creationId xmlns:a16="http://schemas.microsoft.com/office/drawing/2014/main" id="{411EBB9D-76B1-41AE-AF91-77338DF9EB0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516216" y="2636912"/>
            <a:ext cx="2535163" cy="3382064"/>
          </a:xfrm>
          <a:prstGeom prst="rect">
            <a:avLst/>
          </a:prstGeom>
          <a:noFill/>
          <a:ln>
            <a:noFill/>
          </a:ln>
        </p:spPr>
      </p:pic>
      <p:sp>
        <p:nvSpPr>
          <p:cNvPr id="5" name="Footer Placeholder 4">
            <a:extLst>
              <a:ext uri="{FF2B5EF4-FFF2-40B4-BE49-F238E27FC236}">
                <a16:creationId xmlns:a16="http://schemas.microsoft.com/office/drawing/2014/main" id="{099C03B3-AD1E-49BF-A25D-7F1184966A3D}"/>
              </a:ext>
            </a:extLst>
          </p:cNvPr>
          <p:cNvSpPr>
            <a:spLocks noGrp="1"/>
          </p:cNvSpPr>
          <p:nvPr>
            <p:ph type="ftr" sz="quarter" idx="11"/>
          </p:nvPr>
        </p:nvSpPr>
        <p:spPr/>
        <p:txBody>
          <a:bodyPr/>
          <a:lstStyle/>
          <a:p>
            <a:endParaRPr lang="en-AU" dirty="0"/>
          </a:p>
        </p:txBody>
      </p:sp>
    </p:spTree>
    <p:extLst>
      <p:ext uri="{BB962C8B-B14F-4D97-AF65-F5344CB8AC3E}">
        <p14:creationId xmlns:p14="http://schemas.microsoft.com/office/powerpoint/2010/main" val="26858237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fontScale="90000"/>
          </a:bodyPr>
          <a:lstStyle/>
          <a:p>
            <a:br>
              <a:rPr lang="en-GB" dirty="0"/>
            </a:br>
            <a:r>
              <a:rPr lang="en-GB" sz="4900" dirty="0"/>
              <a:t>Activity 3A</a:t>
            </a:r>
            <a:r>
              <a:rPr lang="en-AU" sz="4900" dirty="0"/>
              <a:t> </a:t>
            </a:r>
            <a:br>
              <a:rPr lang="en-AU" dirty="0"/>
            </a:br>
            <a:endParaRPr lang="en-CA" sz="3100" dirty="0"/>
          </a:p>
        </p:txBody>
      </p:sp>
      <p:pic>
        <p:nvPicPr>
          <p:cNvPr id="5" name="Picture 6" descr="Fotolia_2204087_XS"/>
          <p:cNvPicPr>
            <a:picLocks noGrp="1" noChangeAspect="1" noChangeArrowheads="1"/>
          </p:cNvPicPr>
          <p:nvPr>
            <p:ph idx="1"/>
          </p:nvPr>
        </p:nvPicPr>
        <p:blipFill>
          <a:blip r:embed="rId3" cstate="print"/>
          <a:srcRect/>
          <a:stretch>
            <a:fillRect/>
          </a:stretch>
        </p:blipFill>
        <p:spPr bwMode="auto">
          <a:xfrm>
            <a:off x="2057400" y="1939131"/>
            <a:ext cx="5029200" cy="3848100"/>
          </a:xfrm>
          <a:prstGeom prst="rect">
            <a:avLst/>
          </a:prstGeom>
          <a:ln>
            <a:noFill/>
          </a:ln>
          <a:effectLst>
            <a:softEdge rad="112500"/>
          </a:effectLst>
        </p:spPr>
      </p:pic>
      <p:sp>
        <p:nvSpPr>
          <p:cNvPr id="2" name="Footer Placeholder 1">
            <a:extLst>
              <a:ext uri="{FF2B5EF4-FFF2-40B4-BE49-F238E27FC236}">
                <a16:creationId xmlns:a16="http://schemas.microsoft.com/office/drawing/2014/main" id="{7FEE9D91-A9DD-482A-A799-9FB043E1EE97}"/>
              </a:ext>
            </a:extLst>
          </p:cNvPr>
          <p:cNvSpPr>
            <a:spLocks noGrp="1"/>
          </p:cNvSpPr>
          <p:nvPr>
            <p:ph type="ftr" sz="quarter" idx="11"/>
          </p:nvPr>
        </p:nvSpPr>
        <p:spPr/>
        <p:txBody>
          <a:bodyPr/>
          <a:lstStyle/>
          <a:p>
            <a:endParaRPr lang="en-AU"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Fotolia_5090081_XS"/>
          <p:cNvPicPr>
            <a:picLocks noChangeAspect="1" noChangeArrowheads="1"/>
          </p:cNvPicPr>
          <p:nvPr/>
        </p:nvPicPr>
        <p:blipFill>
          <a:blip r:embed="rId3" cstate="print"/>
          <a:srcRect/>
          <a:stretch>
            <a:fillRect/>
          </a:stretch>
        </p:blipFill>
        <p:spPr bwMode="auto">
          <a:xfrm>
            <a:off x="0" y="2043113"/>
            <a:ext cx="4814888" cy="4814887"/>
          </a:xfrm>
          <a:prstGeom prst="rect">
            <a:avLst/>
          </a:prstGeom>
          <a:noFill/>
          <a:ln w="9525">
            <a:noFill/>
            <a:miter lim="800000"/>
            <a:headEnd/>
            <a:tailEnd/>
          </a:ln>
        </p:spPr>
      </p:pic>
      <p:sp>
        <p:nvSpPr>
          <p:cNvPr id="5" name="Title 3"/>
          <p:cNvSpPr>
            <a:spLocks noGrp="1"/>
          </p:cNvSpPr>
          <p:nvPr>
            <p:ph type="title"/>
          </p:nvPr>
        </p:nvSpPr>
        <p:spPr/>
        <p:txBody>
          <a:bodyPr>
            <a:normAutofit/>
          </a:bodyPr>
          <a:lstStyle/>
          <a:p>
            <a:r>
              <a:rPr lang="en-AU" sz="4400" dirty="0">
                <a:effectLst/>
                <a:latin typeface="Calibri" panose="020F0502020204030204" pitchFamily="34" charset="0"/>
                <a:ea typeface="Times New Roman" panose="02020603050405020304" pitchFamily="18" charset="0"/>
              </a:rPr>
              <a:t>Evaluate customer service delivery</a:t>
            </a:r>
            <a:endParaRPr lang="en-GB" dirty="0"/>
          </a:p>
        </p:txBody>
      </p:sp>
      <p:sp>
        <p:nvSpPr>
          <p:cNvPr id="8" name="TextBox 7"/>
          <p:cNvSpPr txBox="1"/>
          <p:nvPr/>
        </p:nvSpPr>
        <p:spPr>
          <a:xfrm>
            <a:off x="4942384" y="2492896"/>
            <a:ext cx="3744416" cy="2246769"/>
          </a:xfrm>
          <a:prstGeom prst="rect">
            <a:avLst/>
          </a:prstGeom>
          <a:noFill/>
        </p:spPr>
        <p:txBody>
          <a:bodyPr wrap="square" rtlCol="0">
            <a:spAutoFit/>
          </a:bodyPr>
          <a:lstStyle/>
          <a:p>
            <a:r>
              <a:rPr lang="en-AU" sz="2800" b="1" dirty="0">
                <a:latin typeface="+mj-lt"/>
              </a:rPr>
              <a:t>3.2 </a:t>
            </a:r>
            <a:r>
              <a:rPr lang="en-AU" sz="2800" dirty="0">
                <a:effectLst/>
                <a:latin typeface="Calibri" panose="020F0502020204030204" pitchFamily="34" charset="0"/>
                <a:ea typeface="Times New Roman" panose="02020603050405020304" pitchFamily="18" charset="0"/>
              </a:rPr>
              <a:t>Seek and respond to customer feedback according to organisational policies and procedures</a:t>
            </a:r>
            <a:endParaRPr lang="en-AU" sz="2800" dirty="0">
              <a:latin typeface="+mj-lt"/>
            </a:endParaRPr>
          </a:p>
        </p:txBody>
      </p:sp>
      <p:sp>
        <p:nvSpPr>
          <p:cNvPr id="2" name="Footer Placeholder 1">
            <a:extLst>
              <a:ext uri="{FF2B5EF4-FFF2-40B4-BE49-F238E27FC236}">
                <a16:creationId xmlns:a16="http://schemas.microsoft.com/office/drawing/2014/main" id="{DE99CEA6-0488-456F-A1AF-704B80DF2DC9}"/>
              </a:ext>
            </a:extLst>
          </p:cNvPr>
          <p:cNvSpPr>
            <a:spLocks noGrp="1"/>
          </p:cNvSpPr>
          <p:nvPr>
            <p:ph type="ftr" sz="quarter" idx="11"/>
          </p:nvPr>
        </p:nvSpPr>
        <p:spPr/>
        <p:txBody>
          <a:bodyPr/>
          <a:lstStyle/>
          <a:p>
            <a:endParaRPr lang="en-AU"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dirty="0">
                <a:effectLst/>
                <a:latin typeface="Calibri" panose="020F0502020204030204" pitchFamily="34" charset="0"/>
                <a:ea typeface="Calibri" panose="020F0502020204030204" pitchFamily="34" charset="0"/>
                <a:cs typeface="Times New Roman" panose="02020603050405020304" pitchFamily="18" charset="0"/>
              </a:rPr>
              <a:t>Seeking feedback</a:t>
            </a:r>
            <a:endParaRPr lang="en-GB" dirty="0"/>
          </a:p>
        </p:txBody>
      </p:sp>
      <p:sp>
        <p:nvSpPr>
          <p:cNvPr id="3" name="Content Placeholder 2"/>
          <p:cNvSpPr>
            <a:spLocks noGrp="1"/>
          </p:cNvSpPr>
          <p:nvPr>
            <p:ph idx="1"/>
          </p:nvPr>
        </p:nvSpPr>
        <p:spPr>
          <a:xfrm>
            <a:off x="457200" y="1600200"/>
            <a:ext cx="4690864" cy="4525963"/>
          </a:xfrm>
        </p:spPr>
        <p:txBody>
          <a:bodyPr/>
          <a:lstStyle/>
          <a:p>
            <a:pPr marL="0" indent="0">
              <a:buNone/>
            </a:pPr>
            <a:r>
              <a:rPr lang="en-GB" sz="2800" dirty="0">
                <a:effectLst/>
                <a:latin typeface="Calibri" panose="020F0502020204030204" pitchFamily="34" charset="0"/>
                <a:ea typeface="Calibri" panose="020F0502020204030204" pitchFamily="34" charset="0"/>
              </a:rPr>
              <a:t>There should be organisational policies to guide activities, such as how to approach customers for feedback, and procedures to outline the steps required for each feedback method. </a:t>
            </a:r>
            <a:endParaRPr lang="en-GB" dirty="0"/>
          </a:p>
        </p:txBody>
      </p:sp>
      <p:pic>
        <p:nvPicPr>
          <p:cNvPr id="4" name="Picture 3">
            <a:extLst>
              <a:ext uri="{FF2B5EF4-FFF2-40B4-BE49-F238E27FC236}">
                <a16:creationId xmlns:a16="http://schemas.microsoft.com/office/drawing/2014/main" id="{7CF664CA-BD2A-4771-A8FF-F865D3B75EC6}"/>
              </a:ext>
            </a:extLst>
          </p:cNvPr>
          <p:cNvPicPr/>
          <p:nvPr/>
        </p:nvPicPr>
        <p:blipFill rotWithShape="1">
          <a:blip r:embed="rId2">
            <a:extLst>
              <a:ext uri="{28A0092B-C50C-407E-A947-70E740481C1C}">
                <a14:useLocalDpi xmlns:a14="http://schemas.microsoft.com/office/drawing/2010/main" val="0"/>
              </a:ext>
            </a:extLst>
          </a:blip>
          <a:srcRect t="2916" b="1666"/>
          <a:stretch/>
        </p:blipFill>
        <p:spPr bwMode="auto">
          <a:xfrm>
            <a:off x="5112703" y="2348880"/>
            <a:ext cx="3538167" cy="3600400"/>
          </a:xfrm>
          <a:prstGeom prst="rect">
            <a:avLst/>
          </a:prstGeom>
          <a:noFill/>
          <a:ln>
            <a:noFill/>
          </a:ln>
          <a:extLst>
            <a:ext uri="{53640926-AAD7-44D8-BBD7-CCE9431645EC}">
              <a14:shadowObscured xmlns:a14="http://schemas.microsoft.com/office/drawing/2010/main"/>
            </a:ext>
          </a:extLst>
        </p:spPr>
      </p:pic>
      <p:sp>
        <p:nvSpPr>
          <p:cNvPr id="5" name="Footer Placeholder 4">
            <a:extLst>
              <a:ext uri="{FF2B5EF4-FFF2-40B4-BE49-F238E27FC236}">
                <a16:creationId xmlns:a16="http://schemas.microsoft.com/office/drawing/2014/main" id="{AC5A69D2-E45F-4D25-BEBF-58A777399276}"/>
              </a:ext>
            </a:extLst>
          </p:cNvPr>
          <p:cNvSpPr>
            <a:spLocks noGrp="1"/>
          </p:cNvSpPr>
          <p:nvPr>
            <p:ph type="ftr" sz="quarter" idx="11"/>
          </p:nvPr>
        </p:nvSpPr>
        <p:spPr/>
        <p:txBody>
          <a:bodyPr/>
          <a:lstStyle/>
          <a:p>
            <a:endParaRPr lang="en-AU"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19D61-AE46-4670-9D72-573C9199D36D}"/>
              </a:ext>
            </a:extLst>
          </p:cNvPr>
          <p:cNvSpPr>
            <a:spLocks noGrp="1"/>
          </p:cNvSpPr>
          <p:nvPr>
            <p:ph type="title"/>
          </p:nvPr>
        </p:nvSpPr>
        <p:spPr/>
        <p:txBody>
          <a:bodyPr>
            <a:noAutofit/>
          </a:bodyPr>
          <a:lstStyle/>
          <a:p>
            <a:r>
              <a:rPr lang="en-GB" dirty="0">
                <a:effectLst/>
                <a:latin typeface="Calibri" panose="020F0502020204030204" pitchFamily="34" charset="0"/>
                <a:ea typeface="Calibri" panose="020F0502020204030204" pitchFamily="34" charset="0"/>
                <a:cs typeface="Times New Roman" panose="02020603050405020304" pitchFamily="18" charset="0"/>
              </a:rPr>
              <a:t>A process to gain information should include:</a:t>
            </a:r>
            <a:endParaRPr lang="en-GB" dirty="0"/>
          </a:p>
        </p:txBody>
      </p:sp>
      <p:sp>
        <p:nvSpPr>
          <p:cNvPr id="3" name="Content Placeholder 2">
            <a:extLst>
              <a:ext uri="{FF2B5EF4-FFF2-40B4-BE49-F238E27FC236}">
                <a16:creationId xmlns:a16="http://schemas.microsoft.com/office/drawing/2014/main" id="{65536A69-4465-44C2-B8E0-150BD42ACAAC}"/>
              </a:ext>
            </a:extLst>
          </p:cNvPr>
          <p:cNvSpPr>
            <a:spLocks noGrp="1"/>
          </p:cNvSpPr>
          <p:nvPr>
            <p:ph idx="1"/>
          </p:nvPr>
        </p:nvSpPr>
        <p:spPr>
          <a:xfrm>
            <a:off x="457200" y="1600200"/>
            <a:ext cx="6851104" cy="5069160"/>
          </a:xfrm>
        </p:spPr>
        <p:txBody>
          <a:bodyPr>
            <a:normAutofit/>
          </a:bodyPr>
          <a:lstStyle/>
          <a:p>
            <a:r>
              <a:rPr lang="en-GB" sz="2800" dirty="0">
                <a:effectLst/>
                <a:latin typeface="Calibri" panose="020F0502020204030204" pitchFamily="34" charset="0"/>
                <a:ea typeface="Calibri" panose="020F0502020204030204" pitchFamily="34" charset="0"/>
                <a:cs typeface="Times New Roman" panose="02020603050405020304" pitchFamily="18" charset="0"/>
              </a:rPr>
              <a:t>One or more methods for gaining feedback </a:t>
            </a:r>
          </a:p>
          <a:p>
            <a:pPr marL="342900" lvl="0" indent="-342900">
              <a:buFont typeface="Wingdings" panose="05000000000000000000" pitchFamily="2"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Regularly listening to and acting on feedback</a:t>
            </a:r>
          </a:p>
          <a:p>
            <a:pPr marL="342900" lvl="0" indent="-342900">
              <a:buFont typeface="Wingdings" panose="05000000000000000000" pitchFamily="2"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Documenting feedback/information</a:t>
            </a:r>
          </a:p>
          <a:p>
            <a:pPr marL="342900" lvl="0" indent="-342900">
              <a:buFont typeface="Wingdings" panose="05000000000000000000" pitchFamily="2"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Sorting, categorising, and prioritising feedback/information for further actions</a:t>
            </a:r>
          </a:p>
          <a:p>
            <a:pPr marL="342900" lvl="0" indent="-342900">
              <a:buFont typeface="Wingdings" panose="05000000000000000000" pitchFamily="2"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Having customer service response times </a:t>
            </a:r>
            <a:br>
              <a:rPr lang="en-GB" sz="2800" dirty="0">
                <a:effectLst/>
                <a:latin typeface="Calibri" panose="020F0502020204030204" pitchFamily="34" charset="0"/>
                <a:ea typeface="Calibri" panose="020F0502020204030204" pitchFamily="34" charset="0"/>
                <a:cs typeface="Times New Roman" panose="02020603050405020304" pitchFamily="18" charset="0"/>
              </a:rPr>
            </a:br>
            <a:r>
              <a:rPr lang="en-GB" sz="2800" dirty="0">
                <a:effectLst/>
                <a:latin typeface="Calibri" panose="020F0502020204030204" pitchFamily="34" charset="0"/>
                <a:ea typeface="Calibri" panose="020F0502020204030204" pitchFamily="34" charset="0"/>
                <a:cs typeface="Times New Roman" panose="02020603050405020304" pitchFamily="18" charset="0"/>
              </a:rPr>
              <a:t>to follow-up on needs</a:t>
            </a:r>
          </a:p>
          <a:p>
            <a:r>
              <a:rPr lang="en-GB" sz="2800" dirty="0">
                <a:effectLst/>
                <a:latin typeface="Calibri" panose="020F0502020204030204" pitchFamily="34" charset="0"/>
                <a:ea typeface="Calibri" panose="020F0502020204030204" pitchFamily="34" charset="0"/>
                <a:cs typeface="Times New Roman" panose="02020603050405020304" pitchFamily="18" charset="0"/>
              </a:rPr>
              <a:t>Thanking customers for feedback and finding out more about individual needs.</a:t>
            </a:r>
            <a:endParaRPr lang="en-GB" dirty="0"/>
          </a:p>
        </p:txBody>
      </p:sp>
      <p:pic>
        <p:nvPicPr>
          <p:cNvPr id="5" name="Picture 4" descr="A picture containing dark&#10;&#10;Description automatically generated">
            <a:extLst>
              <a:ext uri="{FF2B5EF4-FFF2-40B4-BE49-F238E27FC236}">
                <a16:creationId xmlns:a16="http://schemas.microsoft.com/office/drawing/2014/main" id="{7ED91CA1-C9A5-4238-837D-F33A59A091EE}"/>
              </a:ext>
            </a:extLst>
          </p:cNvPr>
          <p:cNvPicPr>
            <a:picLocks noChangeAspect="1"/>
          </p:cNvPicPr>
          <p:nvPr/>
        </p:nvPicPr>
        <p:blipFill rotWithShape="1">
          <a:blip r:embed="rId2">
            <a:extLst>
              <a:ext uri="{28A0092B-C50C-407E-A947-70E740481C1C}">
                <a14:useLocalDpi xmlns:a14="http://schemas.microsoft.com/office/drawing/2010/main" val="0"/>
              </a:ext>
            </a:extLst>
          </a:blip>
          <a:srcRect l="9677" t="5371"/>
          <a:stretch/>
        </p:blipFill>
        <p:spPr>
          <a:xfrm>
            <a:off x="7020272" y="2348880"/>
            <a:ext cx="2016224" cy="3806044"/>
          </a:xfrm>
          <a:prstGeom prst="rect">
            <a:avLst/>
          </a:prstGeom>
        </p:spPr>
      </p:pic>
      <p:sp>
        <p:nvSpPr>
          <p:cNvPr id="4" name="Footer Placeholder 3">
            <a:extLst>
              <a:ext uri="{FF2B5EF4-FFF2-40B4-BE49-F238E27FC236}">
                <a16:creationId xmlns:a16="http://schemas.microsoft.com/office/drawing/2014/main" id="{2A1D82EB-FA5A-400D-BD4A-EB47D75446FD}"/>
              </a:ext>
            </a:extLst>
          </p:cNvPr>
          <p:cNvSpPr>
            <a:spLocks noGrp="1"/>
          </p:cNvSpPr>
          <p:nvPr>
            <p:ph type="ftr" sz="quarter" idx="11"/>
          </p:nvPr>
        </p:nvSpPr>
        <p:spPr/>
        <p:txBody>
          <a:bodyPr/>
          <a:lstStyle/>
          <a:p>
            <a:endParaRPr lang="en-AU" dirty="0"/>
          </a:p>
        </p:txBody>
      </p:sp>
    </p:spTree>
    <p:extLst>
      <p:ext uri="{BB962C8B-B14F-4D97-AF65-F5344CB8AC3E}">
        <p14:creationId xmlns:p14="http://schemas.microsoft.com/office/powerpoint/2010/main" val="2468594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6AD3B-615F-44FF-82F4-E155473DC689}"/>
              </a:ext>
            </a:extLst>
          </p:cNvPr>
          <p:cNvSpPr>
            <a:spLocks noGrp="1"/>
          </p:cNvSpPr>
          <p:nvPr>
            <p:ph type="title"/>
          </p:nvPr>
        </p:nvSpPr>
        <p:spPr/>
        <p:txBody>
          <a:bodyPr/>
          <a:lstStyle/>
          <a:p>
            <a:r>
              <a:rPr lang="en-GB" dirty="0"/>
              <a:t>Net promoter score</a:t>
            </a:r>
          </a:p>
        </p:txBody>
      </p:sp>
      <p:sp>
        <p:nvSpPr>
          <p:cNvPr id="3" name="Content Placeholder 2">
            <a:extLst>
              <a:ext uri="{FF2B5EF4-FFF2-40B4-BE49-F238E27FC236}">
                <a16:creationId xmlns:a16="http://schemas.microsoft.com/office/drawing/2014/main" id="{E1EA699F-4A03-4C7F-A71A-0EAADF31E23E}"/>
              </a:ext>
            </a:extLst>
          </p:cNvPr>
          <p:cNvSpPr>
            <a:spLocks noGrp="1"/>
          </p:cNvSpPr>
          <p:nvPr>
            <p:ph idx="1"/>
          </p:nvPr>
        </p:nvSpPr>
        <p:spPr>
          <a:xfrm>
            <a:off x="457200" y="1600200"/>
            <a:ext cx="5842992" cy="4525963"/>
          </a:xfrm>
        </p:spPr>
        <p:txBody>
          <a:bodyPr/>
          <a:lstStyle/>
          <a:p>
            <a:r>
              <a:rPr lang="en-GB" sz="2800" dirty="0">
                <a:effectLst/>
                <a:latin typeface="Calibri" panose="020F0502020204030204" pitchFamily="34" charset="0"/>
                <a:ea typeface="Calibri" panose="020F0502020204030204" pitchFamily="34" charset="0"/>
                <a:cs typeface="Times New Roman" panose="02020603050405020304" pitchFamily="18" charset="0"/>
              </a:rPr>
              <a:t>This is a survey to gain information about the customer’s level of satisfaction with the organisation</a:t>
            </a:r>
          </a:p>
          <a:p>
            <a:r>
              <a:rPr lang="en-GB" sz="2800" dirty="0">
                <a:effectLst/>
                <a:latin typeface="Calibri" panose="020F0502020204030204" pitchFamily="34" charset="0"/>
                <a:ea typeface="Calibri" panose="020F0502020204030204" pitchFamily="34" charset="0"/>
                <a:cs typeface="Times New Roman" panose="02020603050405020304" pitchFamily="18" charset="0"/>
              </a:rPr>
              <a:t>The various responses will categorise the customer as a promoter, a passive, or a detractor. </a:t>
            </a:r>
            <a:endParaRPr lang="en-GB" dirty="0"/>
          </a:p>
        </p:txBody>
      </p:sp>
      <p:pic>
        <p:nvPicPr>
          <p:cNvPr id="4" name="Picture 3">
            <a:extLst>
              <a:ext uri="{FF2B5EF4-FFF2-40B4-BE49-F238E27FC236}">
                <a16:creationId xmlns:a16="http://schemas.microsoft.com/office/drawing/2014/main" id="{B5626BB9-C13C-44BA-886C-E6BA8B42355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5197" y="1772816"/>
            <a:ext cx="2513835" cy="4353347"/>
          </a:xfrm>
          <a:prstGeom prst="rect">
            <a:avLst/>
          </a:prstGeom>
          <a:noFill/>
          <a:ln>
            <a:noFill/>
          </a:ln>
        </p:spPr>
      </p:pic>
      <p:sp>
        <p:nvSpPr>
          <p:cNvPr id="5" name="Footer Placeholder 4">
            <a:extLst>
              <a:ext uri="{FF2B5EF4-FFF2-40B4-BE49-F238E27FC236}">
                <a16:creationId xmlns:a16="http://schemas.microsoft.com/office/drawing/2014/main" id="{7672593D-5680-4FAC-9FA5-13AA7E26D331}"/>
              </a:ext>
            </a:extLst>
          </p:cNvPr>
          <p:cNvSpPr>
            <a:spLocks noGrp="1"/>
          </p:cNvSpPr>
          <p:nvPr>
            <p:ph type="ftr" sz="quarter" idx="11"/>
          </p:nvPr>
        </p:nvSpPr>
        <p:spPr/>
        <p:txBody>
          <a:bodyPr/>
          <a:lstStyle/>
          <a:p>
            <a:endParaRPr lang="en-AU" dirty="0"/>
          </a:p>
        </p:txBody>
      </p:sp>
    </p:spTree>
    <p:extLst>
      <p:ext uri="{BB962C8B-B14F-4D97-AF65-F5344CB8AC3E}">
        <p14:creationId xmlns:p14="http://schemas.microsoft.com/office/powerpoint/2010/main" val="31623527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6B16C-B6A9-45E3-9C7F-74D951B0C471}"/>
              </a:ext>
            </a:extLst>
          </p:cNvPr>
          <p:cNvSpPr>
            <a:spLocks noGrp="1"/>
          </p:cNvSpPr>
          <p:nvPr>
            <p:ph type="title"/>
          </p:nvPr>
        </p:nvSpPr>
        <p:spPr/>
        <p:txBody>
          <a:bodyPr/>
          <a:lstStyle/>
          <a:p>
            <a:r>
              <a:rPr lang="en-GB" sz="4400" dirty="0">
                <a:effectLst/>
                <a:latin typeface="Calibri" panose="020F0502020204030204" pitchFamily="34" charset="0"/>
                <a:ea typeface="Calibri" panose="020F0502020204030204" pitchFamily="34" charset="0"/>
                <a:cs typeface="Times New Roman" panose="02020603050405020304" pitchFamily="18" charset="0"/>
              </a:rPr>
              <a:t>Responding to feedback</a:t>
            </a:r>
            <a:endParaRPr lang="en-GB" dirty="0"/>
          </a:p>
        </p:txBody>
      </p:sp>
      <p:sp>
        <p:nvSpPr>
          <p:cNvPr id="3" name="Content Placeholder 2">
            <a:extLst>
              <a:ext uri="{FF2B5EF4-FFF2-40B4-BE49-F238E27FC236}">
                <a16:creationId xmlns:a16="http://schemas.microsoft.com/office/drawing/2014/main" id="{BC383762-83BB-4AF2-BBAF-BAC58C10C02F}"/>
              </a:ext>
            </a:extLst>
          </p:cNvPr>
          <p:cNvSpPr>
            <a:spLocks noGrp="1"/>
          </p:cNvSpPr>
          <p:nvPr>
            <p:ph idx="1"/>
          </p:nvPr>
        </p:nvSpPr>
        <p:spPr>
          <a:xfrm>
            <a:off x="457200" y="1600200"/>
            <a:ext cx="6347048" cy="4525963"/>
          </a:xfrm>
        </p:spPr>
        <p:txBody>
          <a:bodyPr/>
          <a:lstStyle/>
          <a:p>
            <a:r>
              <a:rPr lang="en-GB" sz="2800" dirty="0">
                <a:effectLst/>
                <a:latin typeface="Calibri" panose="020F0502020204030204" pitchFamily="34" charset="0"/>
                <a:ea typeface="Calibri" panose="020F0502020204030204" pitchFamily="34" charset="0"/>
                <a:cs typeface="Times New Roman" panose="02020603050405020304" pitchFamily="18" charset="0"/>
              </a:rPr>
              <a:t>Feedback that is given to you should be acknowledged</a:t>
            </a:r>
          </a:p>
          <a:p>
            <a:r>
              <a:rPr lang="en-GB" sz="2800" dirty="0">
                <a:effectLst/>
                <a:latin typeface="Calibri" panose="020F0502020204030204" pitchFamily="34" charset="0"/>
                <a:ea typeface="Calibri" panose="020F0502020204030204" pitchFamily="34" charset="0"/>
                <a:cs typeface="Times New Roman" panose="02020603050405020304" pitchFamily="18" charset="0"/>
              </a:rPr>
              <a:t>This may be an automatic response that is generated </a:t>
            </a:r>
          </a:p>
          <a:p>
            <a:r>
              <a:rPr lang="en-GB" sz="2800" dirty="0">
                <a:effectLst/>
                <a:latin typeface="Calibri" panose="020F0502020204030204" pitchFamily="34" charset="0"/>
                <a:ea typeface="Calibri" panose="020F0502020204030204" pitchFamily="34" charset="0"/>
                <a:cs typeface="Times New Roman" panose="02020603050405020304" pitchFamily="18" charset="0"/>
              </a:rPr>
              <a:t>It may be a direct thank you from a customer service person after feedback has been gathered and discussed </a:t>
            </a:r>
          </a:p>
          <a:p>
            <a:r>
              <a:rPr lang="en-GB" sz="2800" dirty="0">
                <a:effectLst/>
                <a:latin typeface="Calibri" panose="020F0502020204030204" pitchFamily="34" charset="0"/>
                <a:ea typeface="Calibri" panose="020F0502020204030204" pitchFamily="34" charset="0"/>
                <a:cs typeface="Times New Roman" panose="02020603050405020304" pitchFamily="18" charset="0"/>
              </a:rPr>
              <a:t>Feedback should be collated and documented.</a:t>
            </a:r>
            <a:endParaRPr lang="en-GB" dirty="0"/>
          </a:p>
        </p:txBody>
      </p:sp>
      <p:pic>
        <p:nvPicPr>
          <p:cNvPr id="4" name="Picture 3">
            <a:extLst>
              <a:ext uri="{FF2B5EF4-FFF2-40B4-BE49-F238E27FC236}">
                <a16:creationId xmlns:a16="http://schemas.microsoft.com/office/drawing/2014/main" id="{D99BDCCE-C2D7-4D37-87DC-F9D7B45A9FBC}"/>
              </a:ext>
            </a:extLst>
          </p:cNvPr>
          <p:cNvPicPr/>
          <p:nvPr/>
        </p:nvPicPr>
        <p:blipFill rotWithShape="1">
          <a:blip r:embed="rId2">
            <a:extLst>
              <a:ext uri="{28A0092B-C50C-407E-A947-70E740481C1C}">
                <a14:useLocalDpi xmlns:a14="http://schemas.microsoft.com/office/drawing/2010/main" val="0"/>
              </a:ext>
            </a:extLst>
          </a:blip>
          <a:srcRect l="17359" r="15176"/>
          <a:stretch/>
        </p:blipFill>
        <p:spPr bwMode="auto">
          <a:xfrm>
            <a:off x="6775581" y="1982915"/>
            <a:ext cx="2113654" cy="4178339"/>
          </a:xfrm>
          <a:prstGeom prst="rect">
            <a:avLst/>
          </a:prstGeom>
          <a:noFill/>
          <a:ln>
            <a:noFill/>
          </a:ln>
          <a:extLst>
            <a:ext uri="{53640926-AAD7-44D8-BBD7-CCE9431645EC}">
              <a14:shadowObscured xmlns:a14="http://schemas.microsoft.com/office/drawing/2010/main"/>
            </a:ext>
          </a:extLst>
        </p:spPr>
      </p:pic>
      <p:sp>
        <p:nvSpPr>
          <p:cNvPr id="5" name="Footer Placeholder 4">
            <a:extLst>
              <a:ext uri="{FF2B5EF4-FFF2-40B4-BE49-F238E27FC236}">
                <a16:creationId xmlns:a16="http://schemas.microsoft.com/office/drawing/2014/main" id="{7CB5A3E1-1B65-4F2F-B35E-4967214F9AB0}"/>
              </a:ext>
            </a:extLst>
          </p:cNvPr>
          <p:cNvSpPr>
            <a:spLocks noGrp="1"/>
          </p:cNvSpPr>
          <p:nvPr>
            <p:ph type="ftr" sz="quarter" idx="11"/>
          </p:nvPr>
        </p:nvSpPr>
        <p:spPr/>
        <p:txBody>
          <a:bodyPr/>
          <a:lstStyle/>
          <a:p>
            <a:endParaRPr lang="en-AU" dirty="0"/>
          </a:p>
        </p:txBody>
      </p:sp>
    </p:spTree>
    <p:extLst>
      <p:ext uri="{BB962C8B-B14F-4D97-AF65-F5344CB8AC3E}">
        <p14:creationId xmlns:p14="http://schemas.microsoft.com/office/powerpoint/2010/main" val="33511565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fontScale="90000"/>
          </a:bodyPr>
          <a:lstStyle/>
          <a:p>
            <a:br>
              <a:rPr lang="en-GB" dirty="0"/>
            </a:br>
            <a:r>
              <a:rPr lang="en-GB" sz="4900" dirty="0"/>
              <a:t>Activity 3B</a:t>
            </a:r>
            <a:r>
              <a:rPr lang="en-AU" sz="4900" dirty="0"/>
              <a:t> </a:t>
            </a:r>
            <a:br>
              <a:rPr lang="en-AU" dirty="0"/>
            </a:br>
            <a:endParaRPr lang="en-CA" sz="3100" dirty="0"/>
          </a:p>
        </p:txBody>
      </p:sp>
      <p:pic>
        <p:nvPicPr>
          <p:cNvPr id="5" name="Picture 6" descr="Fotolia_2204087_XS"/>
          <p:cNvPicPr>
            <a:picLocks noGrp="1" noChangeAspect="1" noChangeArrowheads="1"/>
          </p:cNvPicPr>
          <p:nvPr>
            <p:ph idx="1"/>
          </p:nvPr>
        </p:nvPicPr>
        <p:blipFill>
          <a:blip r:embed="rId3" cstate="print"/>
          <a:srcRect/>
          <a:stretch>
            <a:fillRect/>
          </a:stretch>
        </p:blipFill>
        <p:spPr bwMode="auto">
          <a:xfrm>
            <a:off x="2057400" y="1939131"/>
            <a:ext cx="5029200" cy="3848100"/>
          </a:xfrm>
          <a:prstGeom prst="rect">
            <a:avLst/>
          </a:prstGeom>
          <a:ln>
            <a:noFill/>
          </a:ln>
          <a:effectLst>
            <a:softEdge rad="112500"/>
          </a:effectLst>
        </p:spPr>
      </p:pic>
      <p:sp>
        <p:nvSpPr>
          <p:cNvPr id="2" name="Footer Placeholder 1">
            <a:extLst>
              <a:ext uri="{FF2B5EF4-FFF2-40B4-BE49-F238E27FC236}">
                <a16:creationId xmlns:a16="http://schemas.microsoft.com/office/drawing/2014/main" id="{1D35B539-1382-4488-88D5-A41AA05AC042}"/>
              </a:ext>
            </a:extLst>
          </p:cNvPr>
          <p:cNvSpPr>
            <a:spLocks noGrp="1"/>
          </p:cNvSpPr>
          <p:nvPr>
            <p:ph type="ftr" sz="quarter" idx="11"/>
          </p:nvPr>
        </p:nvSpPr>
        <p:spPr/>
        <p:txBody>
          <a:bodyPr/>
          <a:lstStyle/>
          <a:p>
            <a:endParaRPr lang="en-A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C7A09-0382-4CF8-9047-1D04E49D5E44}"/>
              </a:ext>
            </a:extLst>
          </p:cNvPr>
          <p:cNvSpPr>
            <a:spLocks noGrp="1"/>
          </p:cNvSpPr>
          <p:nvPr>
            <p:ph type="title"/>
          </p:nvPr>
        </p:nvSpPr>
        <p:spPr>
          <a:xfrm>
            <a:off x="0" y="274638"/>
            <a:ext cx="9144000" cy="1143000"/>
          </a:xfrm>
        </p:spPr>
        <p:txBody>
          <a:bodyPr>
            <a:noAutofit/>
          </a:bodyPr>
          <a:lstStyle/>
          <a:p>
            <a:pPr>
              <a:spcAft>
                <a:spcPts val="500"/>
              </a:spcAft>
            </a:pPr>
            <a:r>
              <a:rPr lang="en-GB" b="1" dirty="0">
                <a:effectLst/>
                <a:latin typeface="Calibri" panose="020F0502020204030204" pitchFamily="34" charset="0"/>
                <a:ea typeface="Calibri" panose="020F0502020204030204" pitchFamily="34" charset="0"/>
                <a:cs typeface="Times New Roman" panose="02020603050405020304" pitchFamily="18" charset="0"/>
              </a:rPr>
              <a:t>To listen actively, it is important to:</a:t>
            </a:r>
            <a:endParaRPr lang="en-GB" dirty="0"/>
          </a:p>
        </p:txBody>
      </p:sp>
      <p:pic>
        <p:nvPicPr>
          <p:cNvPr id="4" name="Picture 3">
            <a:extLst>
              <a:ext uri="{FF2B5EF4-FFF2-40B4-BE49-F238E27FC236}">
                <a16:creationId xmlns:a16="http://schemas.microsoft.com/office/drawing/2014/main" id="{4F493D52-7B45-4B7A-989E-BBFCAEAF76B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076056" y="4221088"/>
            <a:ext cx="3312368" cy="2484276"/>
          </a:xfrm>
          <a:prstGeom prst="rect">
            <a:avLst/>
          </a:prstGeom>
          <a:noFill/>
          <a:ln>
            <a:noFill/>
          </a:ln>
        </p:spPr>
      </p:pic>
      <p:sp>
        <p:nvSpPr>
          <p:cNvPr id="5" name="Footer Placeholder 4">
            <a:extLst>
              <a:ext uri="{FF2B5EF4-FFF2-40B4-BE49-F238E27FC236}">
                <a16:creationId xmlns:a16="http://schemas.microsoft.com/office/drawing/2014/main" id="{3B4D6C81-0F82-4371-8662-945696AB4C2E}"/>
              </a:ext>
            </a:extLst>
          </p:cNvPr>
          <p:cNvSpPr>
            <a:spLocks noGrp="1"/>
          </p:cNvSpPr>
          <p:nvPr>
            <p:ph type="ftr" sz="quarter" idx="11"/>
          </p:nvPr>
        </p:nvSpPr>
        <p:spPr/>
        <p:txBody>
          <a:bodyPr/>
          <a:lstStyle/>
          <a:p>
            <a:endParaRPr lang="en-AU" dirty="0"/>
          </a:p>
        </p:txBody>
      </p:sp>
      <p:sp>
        <p:nvSpPr>
          <p:cNvPr id="9" name="Content Placeholder 8">
            <a:extLst>
              <a:ext uri="{FF2B5EF4-FFF2-40B4-BE49-F238E27FC236}">
                <a16:creationId xmlns:a16="http://schemas.microsoft.com/office/drawing/2014/main" id="{DB5F689C-4771-4EF2-9E31-DD91D05B88BC}"/>
              </a:ext>
            </a:extLst>
          </p:cNvPr>
          <p:cNvSpPr>
            <a:spLocks noGrp="1"/>
          </p:cNvSpPr>
          <p:nvPr>
            <p:ph idx="1"/>
          </p:nvPr>
        </p:nvSpPr>
        <p:spPr>
          <a:xfrm>
            <a:off x="457200" y="1600200"/>
            <a:ext cx="8229600" cy="5213176"/>
          </a:xfrm>
        </p:spPr>
        <p:txBody>
          <a:bodyPr>
            <a:normAutofit/>
          </a:bodyPr>
          <a:lstStyle/>
          <a:p>
            <a:pPr marL="342900" marR="0" lvl="0" indent="-342900">
              <a:lnSpc>
                <a:spcPct val="115000"/>
              </a:lnSpc>
              <a:spcBef>
                <a:spcPts val="0"/>
              </a:spcBef>
              <a:spcAft>
                <a:spcPts val="800"/>
              </a:spcAft>
              <a:buFont typeface="Wingdings" panose="05000000000000000000" pitchFamily="2" charset="2"/>
              <a:buChar char=""/>
            </a:pPr>
            <a:r>
              <a:rPr lang="en-GB"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Stop everything that you are doing </a:t>
            </a:r>
          </a:p>
          <a:p>
            <a:pPr marL="342900" marR="0" lvl="0" indent="-342900">
              <a:lnSpc>
                <a:spcPct val="115000"/>
              </a:lnSpc>
              <a:spcBef>
                <a:spcPts val="0"/>
              </a:spcBef>
              <a:spcAft>
                <a:spcPts val="800"/>
              </a:spcAft>
              <a:buFont typeface="Wingdings" panose="05000000000000000000" pitchFamily="2" charset="2"/>
              <a:buChar char=""/>
            </a:pPr>
            <a:r>
              <a:rPr lang="en-GB"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focus on the other person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800"/>
              </a:spcAft>
              <a:buFont typeface="Wingdings" panose="05000000000000000000" pitchFamily="2" charset="2"/>
              <a:buChar char=""/>
            </a:pPr>
            <a:r>
              <a:rPr lang="en-GB"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make eye contact </a:t>
            </a:r>
          </a:p>
          <a:p>
            <a:pPr marL="342900" marR="0" lvl="0" indent="-342900">
              <a:lnSpc>
                <a:spcPct val="115000"/>
              </a:lnSpc>
              <a:spcBef>
                <a:spcPts val="0"/>
              </a:spcBef>
              <a:spcAft>
                <a:spcPts val="800"/>
              </a:spcAft>
              <a:buFont typeface="Wingdings" panose="05000000000000000000" pitchFamily="2" charset="2"/>
              <a:buChar char=""/>
            </a:pPr>
            <a:r>
              <a:rPr lang="en-GB"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let the person know that you are listening</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800"/>
              </a:spcAft>
              <a:buFont typeface="Wingdings" panose="05000000000000000000" pitchFamily="2" charset="2"/>
              <a:buChar char=""/>
            </a:pPr>
            <a:r>
              <a:rPr lang="en-GB"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Give the person your full attention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800"/>
              </a:spcAft>
              <a:buFont typeface="Wingdings" panose="05000000000000000000" pitchFamily="2" charset="2"/>
              <a:buChar char=""/>
            </a:pPr>
            <a:r>
              <a:rPr lang="en-GB"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Clarify information or ask further questions</a:t>
            </a:r>
            <a:endParaRPr lang="en-US" dirty="0"/>
          </a:p>
        </p:txBody>
      </p:sp>
    </p:spTree>
    <p:extLst>
      <p:ext uri="{BB962C8B-B14F-4D97-AF65-F5344CB8AC3E}">
        <p14:creationId xmlns:p14="http://schemas.microsoft.com/office/powerpoint/2010/main" val="42534095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p:txBody>
          <a:bodyPr>
            <a:normAutofit/>
          </a:bodyPr>
          <a:lstStyle/>
          <a:p>
            <a:r>
              <a:rPr lang="en-AU" sz="4400" dirty="0">
                <a:effectLst/>
                <a:latin typeface="Calibri" panose="020F0502020204030204" pitchFamily="34" charset="0"/>
                <a:ea typeface="Times New Roman" panose="02020603050405020304" pitchFamily="18" charset="0"/>
              </a:rPr>
              <a:t>Evaluate customer service delivery</a:t>
            </a:r>
            <a:endParaRPr lang="en-GB" dirty="0"/>
          </a:p>
        </p:txBody>
      </p:sp>
      <p:pic>
        <p:nvPicPr>
          <p:cNvPr id="4" name="Picture 5" descr="Fotolia_5090081_XS"/>
          <p:cNvPicPr>
            <a:picLocks noChangeAspect="1" noChangeArrowheads="1"/>
          </p:cNvPicPr>
          <p:nvPr/>
        </p:nvPicPr>
        <p:blipFill>
          <a:blip r:embed="rId3" cstate="print"/>
          <a:srcRect/>
          <a:stretch>
            <a:fillRect/>
          </a:stretch>
        </p:blipFill>
        <p:spPr bwMode="auto">
          <a:xfrm>
            <a:off x="0" y="2043113"/>
            <a:ext cx="4814888" cy="4814887"/>
          </a:xfrm>
          <a:prstGeom prst="rect">
            <a:avLst/>
          </a:prstGeom>
          <a:noFill/>
          <a:ln w="9525">
            <a:noFill/>
            <a:miter lim="800000"/>
            <a:headEnd/>
            <a:tailEnd/>
          </a:ln>
        </p:spPr>
      </p:pic>
      <p:sp>
        <p:nvSpPr>
          <p:cNvPr id="7" name="TextBox 6"/>
          <p:cNvSpPr txBox="1"/>
          <p:nvPr/>
        </p:nvSpPr>
        <p:spPr>
          <a:xfrm>
            <a:off x="5220072" y="2492896"/>
            <a:ext cx="3312368" cy="1815882"/>
          </a:xfrm>
          <a:prstGeom prst="rect">
            <a:avLst/>
          </a:prstGeom>
          <a:noFill/>
        </p:spPr>
        <p:txBody>
          <a:bodyPr wrap="square" rtlCol="0">
            <a:spAutoFit/>
          </a:bodyPr>
          <a:lstStyle/>
          <a:p>
            <a:r>
              <a:rPr lang="en-AU" sz="2800" b="1" dirty="0">
                <a:latin typeface="+mj-lt"/>
              </a:rPr>
              <a:t>3.3 </a:t>
            </a:r>
            <a:r>
              <a:rPr lang="en-AU" sz="2800" dirty="0">
                <a:effectLst/>
                <a:latin typeface="Calibri" panose="020F0502020204030204" pitchFamily="34" charset="0"/>
                <a:ea typeface="Times New Roman" panose="02020603050405020304" pitchFamily="18" charset="0"/>
              </a:rPr>
              <a:t>Identify opportunities to enhance the quality of customer service</a:t>
            </a:r>
            <a:endParaRPr lang="en-AU" sz="2800" dirty="0">
              <a:latin typeface="+mj-lt"/>
            </a:endParaRPr>
          </a:p>
        </p:txBody>
      </p:sp>
      <p:sp>
        <p:nvSpPr>
          <p:cNvPr id="2" name="Footer Placeholder 1">
            <a:extLst>
              <a:ext uri="{FF2B5EF4-FFF2-40B4-BE49-F238E27FC236}">
                <a16:creationId xmlns:a16="http://schemas.microsoft.com/office/drawing/2014/main" id="{049AA714-7537-4D04-91D4-F471A0F5B8F1}"/>
              </a:ext>
            </a:extLst>
          </p:cNvPr>
          <p:cNvSpPr>
            <a:spLocks noGrp="1"/>
          </p:cNvSpPr>
          <p:nvPr>
            <p:ph type="ftr" sz="quarter" idx="11"/>
          </p:nvPr>
        </p:nvSpPr>
        <p:spPr/>
        <p:txBody>
          <a:bodyPr/>
          <a:lstStyle/>
          <a:p>
            <a:endParaRPr lang="en-AU"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dirty="0">
                <a:effectLst/>
                <a:latin typeface="Calibri" panose="020F0502020204030204" pitchFamily="34" charset="0"/>
                <a:ea typeface="Calibri" panose="020F0502020204030204" pitchFamily="34" charset="0"/>
                <a:cs typeface="Times New Roman" panose="02020603050405020304" pitchFamily="18" charset="0"/>
              </a:rPr>
              <a:t>Evaluating customer service</a:t>
            </a:r>
            <a:endParaRPr lang="en-GB" dirty="0"/>
          </a:p>
        </p:txBody>
      </p:sp>
      <p:sp>
        <p:nvSpPr>
          <p:cNvPr id="3" name="Content Placeholder 2"/>
          <p:cNvSpPr>
            <a:spLocks noGrp="1"/>
          </p:cNvSpPr>
          <p:nvPr>
            <p:ph idx="1"/>
          </p:nvPr>
        </p:nvSpPr>
        <p:spPr>
          <a:xfrm>
            <a:off x="457200" y="1600200"/>
            <a:ext cx="4330824" cy="4525963"/>
          </a:xfrm>
        </p:spPr>
        <p:txBody>
          <a:bodyPr/>
          <a:lstStyle/>
          <a:p>
            <a:r>
              <a:rPr lang="en-GB" sz="2800" dirty="0">
                <a:effectLst/>
                <a:latin typeface="Calibri" panose="020F0502020204030204" pitchFamily="34" charset="0"/>
                <a:ea typeface="Calibri" panose="020F0502020204030204" pitchFamily="34" charset="0"/>
              </a:rPr>
              <a:t>When measures and benchmarks are not being met, it can indicate that improvement is needed </a:t>
            </a:r>
          </a:p>
          <a:p>
            <a:r>
              <a:rPr lang="en-GB" sz="2800" dirty="0">
                <a:effectLst/>
                <a:latin typeface="Calibri" panose="020F0502020204030204" pitchFamily="34" charset="0"/>
                <a:ea typeface="Calibri" panose="020F0502020204030204" pitchFamily="34" charset="0"/>
              </a:rPr>
              <a:t>Failed targets can highlight where things are not working well at an organisational level.</a:t>
            </a:r>
          </a:p>
        </p:txBody>
      </p:sp>
      <p:pic>
        <p:nvPicPr>
          <p:cNvPr id="4" name="Picture 3">
            <a:extLst>
              <a:ext uri="{FF2B5EF4-FFF2-40B4-BE49-F238E27FC236}">
                <a16:creationId xmlns:a16="http://schemas.microsoft.com/office/drawing/2014/main" id="{670A3E8B-BB33-4E06-B035-EFBD94F5EC5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527816" y="1600200"/>
            <a:ext cx="2273877" cy="4525963"/>
          </a:xfrm>
          <a:prstGeom prst="rect">
            <a:avLst/>
          </a:prstGeom>
          <a:noFill/>
          <a:ln>
            <a:noFill/>
          </a:ln>
        </p:spPr>
      </p:pic>
      <p:sp>
        <p:nvSpPr>
          <p:cNvPr id="5" name="Footer Placeholder 4">
            <a:extLst>
              <a:ext uri="{FF2B5EF4-FFF2-40B4-BE49-F238E27FC236}">
                <a16:creationId xmlns:a16="http://schemas.microsoft.com/office/drawing/2014/main" id="{C3CDE81C-9C36-42B6-9B9C-F1550CFF9B17}"/>
              </a:ext>
            </a:extLst>
          </p:cNvPr>
          <p:cNvSpPr>
            <a:spLocks noGrp="1"/>
          </p:cNvSpPr>
          <p:nvPr>
            <p:ph type="ftr" sz="quarter" idx="11"/>
          </p:nvPr>
        </p:nvSpPr>
        <p:spPr/>
        <p:txBody>
          <a:bodyPr/>
          <a:lstStyle/>
          <a:p>
            <a:endParaRPr lang="en-AU"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6F1CE-A9FD-45D5-B396-9A5DB9FEB610}"/>
              </a:ext>
            </a:extLst>
          </p:cNvPr>
          <p:cNvSpPr>
            <a:spLocks noGrp="1"/>
          </p:cNvSpPr>
          <p:nvPr>
            <p:ph type="title"/>
          </p:nvPr>
        </p:nvSpPr>
        <p:spPr/>
        <p:txBody>
          <a:bodyPr>
            <a:normAutofit/>
          </a:bodyPr>
          <a:lstStyle/>
          <a:p>
            <a:pPr>
              <a:lnSpc>
                <a:spcPct val="115000"/>
              </a:lnSpc>
              <a:spcBef>
                <a:spcPts val="1200"/>
              </a:spcBef>
              <a:spcAft>
                <a:spcPts val="300"/>
              </a:spcAft>
            </a:pPr>
            <a:r>
              <a:rPr lang="en-GB" sz="4400" b="1" dirty="0">
                <a:effectLst/>
                <a:latin typeface="Calibri" panose="020F0502020204030204" pitchFamily="34" charset="0"/>
                <a:cs typeface="Times New Roman" panose="02020603050405020304" pitchFamily="18" charset="0"/>
              </a:rPr>
              <a:t>Enhancing customer service</a:t>
            </a:r>
            <a:endParaRPr lang="en-GB" dirty="0"/>
          </a:p>
        </p:txBody>
      </p:sp>
      <p:sp>
        <p:nvSpPr>
          <p:cNvPr id="3" name="Content Placeholder 2">
            <a:extLst>
              <a:ext uri="{FF2B5EF4-FFF2-40B4-BE49-F238E27FC236}">
                <a16:creationId xmlns:a16="http://schemas.microsoft.com/office/drawing/2014/main" id="{8DDC44BE-1E24-4F39-BE05-681A32076FA0}"/>
              </a:ext>
            </a:extLst>
          </p:cNvPr>
          <p:cNvSpPr>
            <a:spLocks noGrp="1"/>
          </p:cNvSpPr>
          <p:nvPr>
            <p:ph idx="1"/>
          </p:nvPr>
        </p:nvSpPr>
        <p:spPr/>
        <p:txBody>
          <a:bodyPr/>
          <a:lstStyle/>
          <a:p>
            <a:r>
              <a:rPr lang="en-GB" dirty="0">
                <a:latin typeface="Calibri" panose="020F0502020204030204" pitchFamily="34" charset="0"/>
                <a:ea typeface="Calibri" panose="020F0502020204030204" pitchFamily="34" charset="0"/>
                <a:cs typeface="Times New Roman" panose="02020603050405020304" pitchFamily="18" charset="0"/>
              </a:rPr>
              <a:t>I</a:t>
            </a:r>
            <a:r>
              <a:rPr lang="en-GB" sz="2800" dirty="0">
                <a:effectLst/>
                <a:latin typeface="Calibri" panose="020F0502020204030204" pitchFamily="34" charset="0"/>
                <a:ea typeface="Calibri" panose="020F0502020204030204" pitchFamily="34" charset="0"/>
                <a:cs typeface="Times New Roman" panose="02020603050405020304" pitchFamily="18" charset="0"/>
              </a:rPr>
              <a:t>f feedback shows that product or service delivery is unsafe, unethical, or breaches legislative requirements, an immediate response is necessary</a:t>
            </a:r>
          </a:p>
          <a:p>
            <a:r>
              <a:rPr lang="en-GB" sz="2800" dirty="0">
                <a:effectLst/>
                <a:latin typeface="Calibri" panose="020F0502020204030204" pitchFamily="34" charset="0"/>
                <a:ea typeface="Calibri" panose="020F0502020204030204" pitchFamily="34" charset="0"/>
                <a:cs typeface="Times New Roman" panose="02020603050405020304" pitchFamily="18" charset="0"/>
              </a:rPr>
              <a:t>Where the feedback is not so serious or far-reaching, it is wise to reflect and consider the full picture before acting.</a:t>
            </a:r>
            <a:endParaRPr lang="en-GB" dirty="0"/>
          </a:p>
        </p:txBody>
      </p:sp>
      <p:pic>
        <p:nvPicPr>
          <p:cNvPr id="4" name="Picture 3">
            <a:extLst>
              <a:ext uri="{FF2B5EF4-FFF2-40B4-BE49-F238E27FC236}">
                <a16:creationId xmlns:a16="http://schemas.microsoft.com/office/drawing/2014/main" id="{B868F363-FD76-4B95-8DE5-1009FB4A36EB}"/>
              </a:ext>
            </a:extLst>
          </p:cNvPr>
          <p:cNvPicPr/>
          <p:nvPr/>
        </p:nvPicPr>
        <p:blipFill rotWithShape="1">
          <a:blip r:embed="rId2">
            <a:extLst>
              <a:ext uri="{28A0092B-C50C-407E-A947-70E740481C1C}">
                <a14:useLocalDpi xmlns:a14="http://schemas.microsoft.com/office/drawing/2010/main" val="0"/>
              </a:ext>
            </a:extLst>
          </a:blip>
          <a:srcRect b="3931"/>
          <a:stretch/>
        </p:blipFill>
        <p:spPr bwMode="auto">
          <a:xfrm>
            <a:off x="5364088" y="3878126"/>
            <a:ext cx="2456722" cy="2850504"/>
          </a:xfrm>
          <a:prstGeom prst="rect">
            <a:avLst/>
          </a:prstGeom>
          <a:noFill/>
          <a:ln>
            <a:noFill/>
          </a:ln>
        </p:spPr>
      </p:pic>
      <p:sp>
        <p:nvSpPr>
          <p:cNvPr id="5" name="Footer Placeholder 4">
            <a:extLst>
              <a:ext uri="{FF2B5EF4-FFF2-40B4-BE49-F238E27FC236}">
                <a16:creationId xmlns:a16="http://schemas.microsoft.com/office/drawing/2014/main" id="{9EDF4B61-4156-4D02-B691-053A6F08FFCB}"/>
              </a:ext>
            </a:extLst>
          </p:cNvPr>
          <p:cNvSpPr>
            <a:spLocks noGrp="1"/>
          </p:cNvSpPr>
          <p:nvPr>
            <p:ph type="ftr" sz="quarter" idx="11"/>
          </p:nvPr>
        </p:nvSpPr>
        <p:spPr/>
        <p:txBody>
          <a:bodyPr/>
          <a:lstStyle/>
          <a:p>
            <a:endParaRPr lang="en-AU" dirty="0"/>
          </a:p>
        </p:txBody>
      </p:sp>
    </p:spTree>
    <p:extLst>
      <p:ext uri="{BB962C8B-B14F-4D97-AF65-F5344CB8AC3E}">
        <p14:creationId xmlns:p14="http://schemas.microsoft.com/office/powerpoint/2010/main" val="19771557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fontScale="90000"/>
          </a:bodyPr>
          <a:lstStyle/>
          <a:p>
            <a:br>
              <a:rPr lang="en-GB" dirty="0"/>
            </a:br>
            <a:r>
              <a:rPr lang="en-GB" sz="4900" dirty="0"/>
              <a:t>Activity 3C</a:t>
            </a:r>
            <a:r>
              <a:rPr lang="en-AU" sz="4900" dirty="0"/>
              <a:t> </a:t>
            </a:r>
            <a:br>
              <a:rPr lang="en-AU" dirty="0"/>
            </a:br>
            <a:endParaRPr lang="en-CA" sz="3100" dirty="0"/>
          </a:p>
        </p:txBody>
      </p:sp>
      <p:pic>
        <p:nvPicPr>
          <p:cNvPr id="5" name="Picture 6" descr="Fotolia_2204087_XS"/>
          <p:cNvPicPr>
            <a:picLocks noGrp="1" noChangeAspect="1" noChangeArrowheads="1"/>
          </p:cNvPicPr>
          <p:nvPr>
            <p:ph idx="1"/>
          </p:nvPr>
        </p:nvPicPr>
        <p:blipFill>
          <a:blip r:embed="rId3" cstate="print"/>
          <a:srcRect/>
          <a:stretch>
            <a:fillRect/>
          </a:stretch>
        </p:blipFill>
        <p:spPr bwMode="auto">
          <a:xfrm>
            <a:off x="2057400" y="1939131"/>
            <a:ext cx="5029200" cy="3848100"/>
          </a:xfrm>
          <a:prstGeom prst="rect">
            <a:avLst/>
          </a:prstGeom>
          <a:ln>
            <a:noFill/>
          </a:ln>
          <a:effectLst>
            <a:softEdge rad="112500"/>
          </a:effectLst>
        </p:spPr>
      </p:pic>
      <p:sp>
        <p:nvSpPr>
          <p:cNvPr id="2" name="Footer Placeholder 1">
            <a:extLst>
              <a:ext uri="{FF2B5EF4-FFF2-40B4-BE49-F238E27FC236}">
                <a16:creationId xmlns:a16="http://schemas.microsoft.com/office/drawing/2014/main" id="{C9EEF17C-3562-40F5-882D-AD3DC7A2E6A0}"/>
              </a:ext>
            </a:extLst>
          </p:cNvPr>
          <p:cNvSpPr>
            <a:spLocks noGrp="1"/>
          </p:cNvSpPr>
          <p:nvPr>
            <p:ph type="ftr" sz="quarter" idx="11"/>
          </p:nvPr>
        </p:nvSpPr>
        <p:spPr/>
        <p:txBody>
          <a:bodyPr/>
          <a:lstStyle/>
          <a:p>
            <a:endParaRPr lang="en-AU"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p:txBody>
          <a:bodyPr>
            <a:normAutofit/>
          </a:bodyPr>
          <a:lstStyle/>
          <a:p>
            <a:r>
              <a:rPr lang="en-AU" sz="4400" dirty="0">
                <a:effectLst/>
                <a:latin typeface="Calibri" panose="020F0502020204030204" pitchFamily="34" charset="0"/>
                <a:ea typeface="Times New Roman" panose="02020603050405020304" pitchFamily="18" charset="0"/>
              </a:rPr>
              <a:t>Evaluate customer service delivery</a:t>
            </a:r>
            <a:endParaRPr lang="en-AU" dirty="0">
              <a:solidFill>
                <a:srgbClr val="FF0000"/>
              </a:solidFill>
              <a:latin typeface="Calibri" pitchFamily="34" charset="0"/>
              <a:ea typeface="Calibri" pitchFamily="34" charset="0"/>
              <a:cs typeface="Times New Roman" pitchFamily="18" charset="0"/>
            </a:endParaRPr>
          </a:p>
        </p:txBody>
      </p:sp>
      <p:pic>
        <p:nvPicPr>
          <p:cNvPr id="4" name="Picture 5" descr="Fotolia_5090081_XS"/>
          <p:cNvPicPr>
            <a:picLocks noChangeAspect="1" noChangeArrowheads="1"/>
          </p:cNvPicPr>
          <p:nvPr/>
        </p:nvPicPr>
        <p:blipFill>
          <a:blip r:embed="rId3" cstate="print"/>
          <a:srcRect/>
          <a:stretch>
            <a:fillRect/>
          </a:stretch>
        </p:blipFill>
        <p:spPr bwMode="auto">
          <a:xfrm>
            <a:off x="0" y="2043113"/>
            <a:ext cx="4814888" cy="4814887"/>
          </a:xfrm>
          <a:prstGeom prst="rect">
            <a:avLst/>
          </a:prstGeom>
          <a:noFill/>
          <a:ln w="9525">
            <a:noFill/>
            <a:miter lim="800000"/>
            <a:headEnd/>
            <a:tailEnd/>
          </a:ln>
        </p:spPr>
      </p:pic>
      <p:sp>
        <p:nvSpPr>
          <p:cNvPr id="7" name="TextBox 6"/>
          <p:cNvSpPr txBox="1"/>
          <p:nvPr/>
        </p:nvSpPr>
        <p:spPr>
          <a:xfrm>
            <a:off x="5220072" y="2492896"/>
            <a:ext cx="3744416" cy="1815882"/>
          </a:xfrm>
          <a:prstGeom prst="rect">
            <a:avLst/>
          </a:prstGeom>
          <a:noFill/>
        </p:spPr>
        <p:txBody>
          <a:bodyPr wrap="square" rtlCol="0">
            <a:spAutoFit/>
          </a:bodyPr>
          <a:lstStyle/>
          <a:p>
            <a:r>
              <a:rPr lang="en-AU" sz="2800" b="1" dirty="0">
                <a:latin typeface="+mj-lt"/>
              </a:rPr>
              <a:t>3.4 </a:t>
            </a:r>
            <a:r>
              <a:rPr lang="en-AU" sz="2800" dirty="0">
                <a:effectLst/>
                <a:latin typeface="Calibri" panose="020F0502020204030204" pitchFamily="34" charset="0"/>
                <a:ea typeface="Times New Roman" panose="02020603050405020304" pitchFamily="18" charset="0"/>
              </a:rPr>
              <a:t>Document recommendations for customer service improvements</a:t>
            </a:r>
            <a:endParaRPr lang="en-AU" sz="2800" dirty="0">
              <a:latin typeface="+mj-lt"/>
            </a:endParaRPr>
          </a:p>
        </p:txBody>
      </p:sp>
      <p:sp>
        <p:nvSpPr>
          <p:cNvPr id="2" name="Footer Placeholder 1">
            <a:extLst>
              <a:ext uri="{FF2B5EF4-FFF2-40B4-BE49-F238E27FC236}">
                <a16:creationId xmlns:a16="http://schemas.microsoft.com/office/drawing/2014/main" id="{90B709C6-F989-4B44-A96F-AC1437FA31EB}"/>
              </a:ext>
            </a:extLst>
          </p:cNvPr>
          <p:cNvSpPr>
            <a:spLocks noGrp="1"/>
          </p:cNvSpPr>
          <p:nvPr>
            <p:ph type="ftr" sz="quarter" idx="11"/>
          </p:nvPr>
        </p:nvSpPr>
        <p:spPr/>
        <p:txBody>
          <a:bodyPr/>
          <a:lstStyle/>
          <a:p>
            <a:endParaRPr lang="en-AU"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effectLst/>
                <a:latin typeface="Calibri" panose="020F0502020204030204" pitchFamily="34" charset="0"/>
                <a:ea typeface="Calibri" panose="020F0502020204030204" pitchFamily="34" charset="0"/>
                <a:cs typeface="Times New Roman" panose="02020603050405020304" pitchFamily="18" charset="0"/>
              </a:rPr>
              <a:t>Documenting recommendations for improvements</a:t>
            </a:r>
            <a:endParaRPr lang="en-GB" dirty="0"/>
          </a:p>
        </p:txBody>
      </p:sp>
      <p:sp>
        <p:nvSpPr>
          <p:cNvPr id="3" name="Content Placeholder 2"/>
          <p:cNvSpPr>
            <a:spLocks noGrp="1"/>
          </p:cNvSpPr>
          <p:nvPr>
            <p:ph idx="1"/>
          </p:nvPr>
        </p:nvSpPr>
        <p:spPr>
          <a:xfrm>
            <a:off x="457200" y="1600200"/>
            <a:ext cx="5122912" cy="4525963"/>
          </a:xfrm>
        </p:spPr>
        <p:txBody>
          <a:bodyPr/>
          <a:lstStyle/>
          <a:p>
            <a:pPr marL="0" indent="0">
              <a:buNone/>
            </a:pPr>
            <a:r>
              <a:rPr lang="en-GB" sz="2800" b="1" dirty="0">
                <a:effectLst/>
                <a:latin typeface="Calibri" panose="020F0502020204030204" pitchFamily="34" charset="0"/>
                <a:ea typeface="Calibri" panose="020F0502020204030204" pitchFamily="34" charset="0"/>
                <a:cs typeface="Times New Roman" panose="02020603050405020304" pitchFamily="18" charset="0"/>
              </a:rPr>
              <a:t>You may need to create:</a:t>
            </a:r>
          </a:p>
          <a:p>
            <a:r>
              <a:rPr lang="en-GB" sz="2800" dirty="0">
                <a:effectLst/>
                <a:latin typeface="Calibri" panose="020F0502020204030204" pitchFamily="34" charset="0"/>
                <a:ea typeface="Calibri" panose="020F0502020204030204" pitchFamily="34" charset="0"/>
                <a:cs typeface="Times New Roman" panose="02020603050405020304" pitchFamily="18" charset="0"/>
              </a:rPr>
              <a:t>An electronic record</a:t>
            </a:r>
          </a:p>
          <a:p>
            <a:r>
              <a:rPr lang="en-GB" sz="2800" dirty="0">
                <a:effectLst/>
                <a:latin typeface="Calibri" panose="020F0502020204030204" pitchFamily="34" charset="0"/>
                <a:ea typeface="Calibri" panose="020F0502020204030204" pitchFamily="34" charset="0"/>
                <a:cs typeface="Times New Roman" panose="02020603050405020304" pitchFamily="18" charset="0"/>
              </a:rPr>
              <a:t>A report document</a:t>
            </a:r>
          </a:p>
          <a:p>
            <a:r>
              <a:rPr lang="en-GB" sz="2800" dirty="0">
                <a:effectLst/>
                <a:latin typeface="Calibri" panose="020F0502020204030204" pitchFamily="34" charset="0"/>
                <a:ea typeface="Calibri" panose="020F0502020204030204" pitchFamily="34" charset="0"/>
                <a:cs typeface="Times New Roman" panose="02020603050405020304" pitchFamily="18" charset="0"/>
              </a:rPr>
              <a:t>A list of recommendations</a:t>
            </a:r>
          </a:p>
          <a:p>
            <a:r>
              <a:rPr lang="en-GB" sz="2800" dirty="0">
                <a:effectLst/>
                <a:latin typeface="Calibri" panose="020F0502020204030204" pitchFamily="34" charset="0"/>
                <a:ea typeface="Calibri" panose="020F0502020204030204" pitchFamily="34" charset="0"/>
                <a:cs typeface="Times New Roman" panose="02020603050405020304" pitchFamily="18" charset="0"/>
              </a:rPr>
              <a:t>A presentation to communicate recommendations.</a:t>
            </a:r>
            <a:endParaRPr lang="en-GB" dirty="0"/>
          </a:p>
        </p:txBody>
      </p:sp>
      <p:pic>
        <p:nvPicPr>
          <p:cNvPr id="4" name="Picture 3">
            <a:extLst>
              <a:ext uri="{FF2B5EF4-FFF2-40B4-BE49-F238E27FC236}">
                <a16:creationId xmlns:a16="http://schemas.microsoft.com/office/drawing/2014/main" id="{81321A52-E4EA-4706-A148-F26DF2C1C7C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506278" y="2718934"/>
            <a:ext cx="3407229" cy="3407229"/>
          </a:xfrm>
          <a:prstGeom prst="rect">
            <a:avLst/>
          </a:prstGeom>
          <a:noFill/>
          <a:ln>
            <a:noFill/>
          </a:ln>
        </p:spPr>
      </p:pic>
      <p:sp>
        <p:nvSpPr>
          <p:cNvPr id="5" name="Footer Placeholder 4">
            <a:extLst>
              <a:ext uri="{FF2B5EF4-FFF2-40B4-BE49-F238E27FC236}">
                <a16:creationId xmlns:a16="http://schemas.microsoft.com/office/drawing/2014/main" id="{19DE25BD-DA72-4E94-997E-5867A3E2923D}"/>
              </a:ext>
            </a:extLst>
          </p:cNvPr>
          <p:cNvSpPr>
            <a:spLocks noGrp="1"/>
          </p:cNvSpPr>
          <p:nvPr>
            <p:ph type="ftr" sz="quarter" idx="11"/>
          </p:nvPr>
        </p:nvSpPr>
        <p:spPr/>
        <p:txBody>
          <a:bodyPr/>
          <a:lstStyle/>
          <a:p>
            <a:endParaRPr lang="en-AU"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12CA1-AF2A-4A20-8237-6C9429175E0C}"/>
              </a:ext>
            </a:extLst>
          </p:cNvPr>
          <p:cNvSpPr>
            <a:spLocks noGrp="1"/>
          </p:cNvSpPr>
          <p:nvPr>
            <p:ph type="title"/>
          </p:nvPr>
        </p:nvSpPr>
        <p:spPr/>
        <p:txBody>
          <a:bodyPr/>
          <a:lstStyle/>
          <a:p>
            <a:r>
              <a:rPr lang="en-GB" sz="4400" dirty="0">
                <a:effectLst/>
                <a:latin typeface="Calibri" panose="020F0502020204030204" pitchFamily="34" charset="0"/>
                <a:ea typeface="Calibri" panose="020F0502020204030204" pitchFamily="34" charset="0"/>
                <a:cs typeface="Times New Roman" panose="02020603050405020304" pitchFamily="18" charset="0"/>
              </a:rPr>
              <a:t>Preparing a report</a:t>
            </a:r>
            <a:endParaRPr lang="en-GB" dirty="0"/>
          </a:p>
        </p:txBody>
      </p:sp>
      <p:sp>
        <p:nvSpPr>
          <p:cNvPr id="3" name="Content Placeholder 2">
            <a:extLst>
              <a:ext uri="{FF2B5EF4-FFF2-40B4-BE49-F238E27FC236}">
                <a16:creationId xmlns:a16="http://schemas.microsoft.com/office/drawing/2014/main" id="{51B417B5-A3B1-455A-8F67-96D6D4DA6526}"/>
              </a:ext>
            </a:extLst>
          </p:cNvPr>
          <p:cNvSpPr>
            <a:spLocks noGrp="1"/>
          </p:cNvSpPr>
          <p:nvPr>
            <p:ph idx="1"/>
          </p:nvPr>
        </p:nvSpPr>
        <p:spPr/>
        <p:txBody>
          <a:bodyPr/>
          <a:lstStyle/>
          <a:p>
            <a:r>
              <a:rPr lang="en-GB" sz="2800" dirty="0">
                <a:effectLst/>
                <a:latin typeface="Calibri" panose="020F0502020204030204" pitchFamily="34" charset="0"/>
                <a:ea typeface="Calibri" panose="020F0502020204030204" pitchFamily="34" charset="0"/>
              </a:rPr>
              <a:t>There should be a clear sequence of information, so this is logical for others to read and makes sense</a:t>
            </a:r>
          </a:p>
          <a:p>
            <a:r>
              <a:rPr lang="en-GB" sz="2800" dirty="0">
                <a:effectLst/>
                <a:latin typeface="Calibri" panose="020F0502020204030204" pitchFamily="34" charset="0"/>
                <a:ea typeface="Calibri" panose="020F0502020204030204" pitchFamily="34" charset="0"/>
                <a:cs typeface="Times New Roman" panose="02020603050405020304" pitchFamily="18" charset="0"/>
              </a:rPr>
              <a:t>The style and format of the report will very much depend on the organisation</a:t>
            </a:r>
          </a:p>
          <a:p>
            <a:r>
              <a:rPr lang="en-GB" sz="2800" dirty="0">
                <a:effectLst/>
                <a:latin typeface="Calibri" panose="020F0502020204030204" pitchFamily="34" charset="0"/>
                <a:ea typeface="Calibri" panose="020F0502020204030204" pitchFamily="34" charset="0"/>
                <a:cs typeface="Times New Roman" panose="02020603050405020304" pitchFamily="18" charset="0"/>
              </a:rPr>
              <a:t>It would also be good practice to include appendices in the report to give the ‘raw’ data.</a:t>
            </a:r>
            <a:endParaRPr lang="en-GB" dirty="0"/>
          </a:p>
        </p:txBody>
      </p:sp>
      <p:sp>
        <p:nvSpPr>
          <p:cNvPr id="4" name="Footer Placeholder 3">
            <a:extLst>
              <a:ext uri="{FF2B5EF4-FFF2-40B4-BE49-F238E27FC236}">
                <a16:creationId xmlns:a16="http://schemas.microsoft.com/office/drawing/2014/main" id="{65A1771A-6C39-49B4-A307-715D240735E5}"/>
              </a:ext>
            </a:extLst>
          </p:cNvPr>
          <p:cNvSpPr>
            <a:spLocks noGrp="1"/>
          </p:cNvSpPr>
          <p:nvPr>
            <p:ph type="ftr" sz="quarter" idx="11"/>
          </p:nvPr>
        </p:nvSpPr>
        <p:spPr/>
        <p:txBody>
          <a:bodyPr/>
          <a:lstStyle/>
          <a:p>
            <a:endParaRPr lang="en-AU" dirty="0"/>
          </a:p>
        </p:txBody>
      </p:sp>
    </p:spTree>
    <p:extLst>
      <p:ext uri="{BB962C8B-B14F-4D97-AF65-F5344CB8AC3E}">
        <p14:creationId xmlns:p14="http://schemas.microsoft.com/office/powerpoint/2010/main" val="31848945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5680E-FC4A-4D4C-AB9C-5C375CADF1AA}"/>
              </a:ext>
            </a:extLst>
          </p:cNvPr>
          <p:cNvSpPr>
            <a:spLocks noGrp="1"/>
          </p:cNvSpPr>
          <p:nvPr>
            <p:ph type="title"/>
          </p:nvPr>
        </p:nvSpPr>
        <p:spPr/>
        <p:txBody>
          <a:bodyPr/>
          <a:lstStyle/>
          <a:p>
            <a:r>
              <a:rPr lang="en-GB" sz="4400" dirty="0">
                <a:effectLst/>
                <a:latin typeface="Calibri" panose="020F0502020204030204" pitchFamily="34" charset="0"/>
                <a:ea typeface="Calibri" panose="020F0502020204030204" pitchFamily="34" charset="0"/>
                <a:cs typeface="Times New Roman" panose="02020603050405020304" pitchFamily="18" charset="0"/>
              </a:rPr>
              <a:t>Proofreading</a:t>
            </a:r>
            <a:endParaRPr lang="en-GB" dirty="0"/>
          </a:p>
        </p:txBody>
      </p:sp>
      <p:sp>
        <p:nvSpPr>
          <p:cNvPr id="3" name="Content Placeholder 2">
            <a:extLst>
              <a:ext uri="{FF2B5EF4-FFF2-40B4-BE49-F238E27FC236}">
                <a16:creationId xmlns:a16="http://schemas.microsoft.com/office/drawing/2014/main" id="{FCFBFE03-FF04-4E46-A13F-4200EF1D7C72}"/>
              </a:ext>
            </a:extLst>
          </p:cNvPr>
          <p:cNvSpPr>
            <a:spLocks noGrp="1"/>
          </p:cNvSpPr>
          <p:nvPr>
            <p:ph idx="1"/>
          </p:nvPr>
        </p:nvSpPr>
        <p:spPr/>
        <p:txBody>
          <a:bodyPr/>
          <a:lstStyle/>
          <a:p>
            <a:pPr marL="0" indent="0">
              <a:buNone/>
            </a:pPr>
            <a:r>
              <a:rPr lang="en-GB" sz="2800" b="1" dirty="0">
                <a:effectLst/>
                <a:latin typeface="Calibri" panose="020F0502020204030204" pitchFamily="34" charset="0"/>
                <a:ea typeface="Calibri" panose="020F0502020204030204" pitchFamily="34" charset="0"/>
                <a:cs typeface="Times New Roman" panose="02020603050405020304" pitchFamily="18" charset="0"/>
              </a:rPr>
              <a:t>This is performing a series of checks to make sure the document is:</a:t>
            </a:r>
          </a:p>
          <a:p>
            <a:pPr marL="342900" lvl="0" indent="-342900">
              <a:buFont typeface="Wingdings" panose="05000000000000000000" pitchFamily="2"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Accurate in spelling, grammar, and punctuation</a:t>
            </a:r>
          </a:p>
          <a:p>
            <a:pPr marL="342900" lvl="0" indent="-342900">
              <a:buFont typeface="Wingdings" panose="05000000000000000000" pitchFamily="2"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Accurate in meaning</a:t>
            </a:r>
          </a:p>
          <a:p>
            <a:pPr marL="342900" lvl="0" indent="-342900">
              <a:buFont typeface="Wingdings" panose="05000000000000000000" pitchFamily="2"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In accordance with organisational style</a:t>
            </a:r>
          </a:p>
          <a:p>
            <a:r>
              <a:rPr lang="en-GB" sz="2800" dirty="0">
                <a:effectLst/>
                <a:latin typeface="Calibri" panose="020F0502020204030204" pitchFamily="34" charset="0"/>
                <a:ea typeface="Calibri" panose="020F0502020204030204" pitchFamily="34" charset="0"/>
                <a:cs typeface="Times New Roman" panose="02020603050405020304" pitchFamily="18" charset="0"/>
              </a:rPr>
              <a:t>Professional and neatly laid out. </a:t>
            </a:r>
            <a:endParaRPr lang="en-GB" dirty="0"/>
          </a:p>
        </p:txBody>
      </p:sp>
      <p:pic>
        <p:nvPicPr>
          <p:cNvPr id="4" name="Picture 3">
            <a:extLst>
              <a:ext uri="{FF2B5EF4-FFF2-40B4-BE49-F238E27FC236}">
                <a16:creationId xmlns:a16="http://schemas.microsoft.com/office/drawing/2014/main" id="{859FC630-41B4-4AFD-B694-B1D0B4CE209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506672" y="3356992"/>
            <a:ext cx="2180128" cy="3168352"/>
          </a:xfrm>
          <a:prstGeom prst="rect">
            <a:avLst/>
          </a:prstGeom>
          <a:noFill/>
          <a:ln>
            <a:noFill/>
          </a:ln>
        </p:spPr>
      </p:pic>
      <p:sp>
        <p:nvSpPr>
          <p:cNvPr id="5" name="Footer Placeholder 4">
            <a:extLst>
              <a:ext uri="{FF2B5EF4-FFF2-40B4-BE49-F238E27FC236}">
                <a16:creationId xmlns:a16="http://schemas.microsoft.com/office/drawing/2014/main" id="{08A8C3C1-58A1-4C1E-BFF3-5134BC09ECB3}"/>
              </a:ext>
            </a:extLst>
          </p:cNvPr>
          <p:cNvSpPr>
            <a:spLocks noGrp="1"/>
          </p:cNvSpPr>
          <p:nvPr>
            <p:ph type="ftr" sz="quarter" idx="11"/>
          </p:nvPr>
        </p:nvSpPr>
        <p:spPr/>
        <p:txBody>
          <a:bodyPr/>
          <a:lstStyle/>
          <a:p>
            <a:endParaRPr lang="en-AU" dirty="0"/>
          </a:p>
        </p:txBody>
      </p:sp>
    </p:spTree>
    <p:extLst>
      <p:ext uri="{BB962C8B-B14F-4D97-AF65-F5344CB8AC3E}">
        <p14:creationId xmlns:p14="http://schemas.microsoft.com/office/powerpoint/2010/main" val="37666381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Fotolia_5090081_XS"/>
          <p:cNvPicPr>
            <a:picLocks noChangeAspect="1" noChangeArrowheads="1"/>
          </p:cNvPicPr>
          <p:nvPr/>
        </p:nvPicPr>
        <p:blipFill>
          <a:blip r:embed="rId3" cstate="print"/>
          <a:srcRect/>
          <a:stretch>
            <a:fillRect/>
          </a:stretch>
        </p:blipFill>
        <p:spPr bwMode="auto">
          <a:xfrm>
            <a:off x="0" y="2043113"/>
            <a:ext cx="4814888" cy="4814887"/>
          </a:xfrm>
          <a:prstGeom prst="rect">
            <a:avLst/>
          </a:prstGeom>
          <a:noFill/>
          <a:ln w="9525">
            <a:noFill/>
            <a:miter lim="800000"/>
            <a:headEnd/>
            <a:tailEnd/>
          </a:ln>
        </p:spPr>
      </p:pic>
      <p:sp>
        <p:nvSpPr>
          <p:cNvPr id="5" name="Title 3"/>
          <p:cNvSpPr>
            <a:spLocks noGrp="1"/>
          </p:cNvSpPr>
          <p:nvPr>
            <p:ph type="title"/>
          </p:nvPr>
        </p:nvSpPr>
        <p:spPr/>
        <p:txBody>
          <a:bodyPr>
            <a:normAutofit/>
          </a:bodyPr>
          <a:lstStyle/>
          <a:p>
            <a:r>
              <a:rPr lang="en-AU" sz="4400" dirty="0">
                <a:effectLst/>
                <a:latin typeface="Calibri" panose="020F0502020204030204" pitchFamily="34" charset="0"/>
                <a:ea typeface="Times New Roman" panose="02020603050405020304" pitchFamily="18" charset="0"/>
              </a:rPr>
              <a:t>Evaluate customer service delivery</a:t>
            </a:r>
            <a:endParaRPr lang="en-AU" dirty="0">
              <a:solidFill>
                <a:srgbClr val="FF0000"/>
              </a:solidFill>
              <a:latin typeface="Calibri" pitchFamily="34" charset="0"/>
              <a:ea typeface="Calibri" pitchFamily="34" charset="0"/>
              <a:cs typeface="Times New Roman" pitchFamily="18" charset="0"/>
            </a:endParaRPr>
          </a:p>
        </p:txBody>
      </p:sp>
      <p:sp>
        <p:nvSpPr>
          <p:cNvPr id="7" name="TextBox 6"/>
          <p:cNvSpPr txBox="1"/>
          <p:nvPr/>
        </p:nvSpPr>
        <p:spPr>
          <a:xfrm>
            <a:off x="5220072" y="2492896"/>
            <a:ext cx="3744416" cy="2677656"/>
          </a:xfrm>
          <a:prstGeom prst="rect">
            <a:avLst/>
          </a:prstGeom>
          <a:noFill/>
        </p:spPr>
        <p:txBody>
          <a:bodyPr wrap="square" rtlCol="0">
            <a:spAutoFit/>
          </a:bodyPr>
          <a:lstStyle/>
          <a:p>
            <a:r>
              <a:rPr lang="en-AU" sz="2800" b="1" dirty="0">
                <a:latin typeface="+mj-lt"/>
              </a:rPr>
              <a:t>3.5 </a:t>
            </a:r>
            <a:r>
              <a:rPr lang="en-AU" sz="2800" dirty="0">
                <a:effectLst/>
                <a:latin typeface="Calibri" panose="020F0502020204030204" pitchFamily="34" charset="0"/>
                <a:ea typeface="Times New Roman" panose="02020603050405020304" pitchFamily="18" charset="0"/>
              </a:rPr>
              <a:t>Submit recommendations to relevant personnel according to organisational policies and procedures </a:t>
            </a:r>
            <a:endParaRPr lang="en-AU" sz="2800" dirty="0">
              <a:latin typeface="+mj-lt"/>
            </a:endParaRPr>
          </a:p>
        </p:txBody>
      </p:sp>
      <p:sp>
        <p:nvSpPr>
          <p:cNvPr id="2" name="Footer Placeholder 1">
            <a:extLst>
              <a:ext uri="{FF2B5EF4-FFF2-40B4-BE49-F238E27FC236}">
                <a16:creationId xmlns:a16="http://schemas.microsoft.com/office/drawing/2014/main" id="{A3694793-4DF9-4203-929E-40AFAAE9FB79}"/>
              </a:ext>
            </a:extLst>
          </p:cNvPr>
          <p:cNvSpPr>
            <a:spLocks noGrp="1"/>
          </p:cNvSpPr>
          <p:nvPr>
            <p:ph type="ftr" sz="quarter" idx="11"/>
          </p:nvPr>
        </p:nvSpPr>
        <p:spPr/>
        <p:txBody>
          <a:bodyPr/>
          <a:lstStyle/>
          <a:p>
            <a:endParaRPr lang="en-AU"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dirty="0">
                <a:effectLst/>
                <a:latin typeface="Calibri" panose="020F0502020204030204" pitchFamily="34" charset="0"/>
                <a:ea typeface="Calibri" panose="020F0502020204030204" pitchFamily="34" charset="0"/>
                <a:cs typeface="Times New Roman" panose="02020603050405020304" pitchFamily="18" charset="0"/>
              </a:rPr>
              <a:t>Providing recommendations</a:t>
            </a:r>
            <a:endParaRPr lang="en-GB" dirty="0"/>
          </a:p>
        </p:txBody>
      </p:sp>
      <p:sp>
        <p:nvSpPr>
          <p:cNvPr id="3" name="Content Placeholder 2"/>
          <p:cNvSpPr>
            <a:spLocks noGrp="1"/>
          </p:cNvSpPr>
          <p:nvPr>
            <p:ph idx="1"/>
          </p:nvPr>
        </p:nvSpPr>
        <p:spPr>
          <a:xfrm>
            <a:off x="457200" y="1600200"/>
            <a:ext cx="7427168" cy="4525963"/>
          </a:xfrm>
        </p:spPr>
        <p:txBody>
          <a:bodyPr/>
          <a:lstStyle/>
          <a:p>
            <a:pPr marL="0" indent="0">
              <a:buNone/>
            </a:pPr>
            <a:r>
              <a:rPr lang="en-GB" sz="2800" b="1" dirty="0">
                <a:effectLst/>
                <a:latin typeface="Calibri" panose="020F0502020204030204" pitchFamily="34" charset="0"/>
                <a:ea typeface="Calibri" panose="020F0502020204030204" pitchFamily="34" charset="0"/>
                <a:cs typeface="Times New Roman" panose="02020603050405020304" pitchFamily="18" charset="0"/>
              </a:rPr>
              <a:t>You may need to:</a:t>
            </a:r>
          </a:p>
          <a:p>
            <a:pPr marL="342900" lvl="0" indent="-342900">
              <a:buFont typeface="Wingdings" panose="05000000000000000000" pitchFamily="2"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Email a report to your manager and other relevant personnel</a:t>
            </a:r>
          </a:p>
          <a:p>
            <a:pPr marL="342900" lvl="0" indent="-342900">
              <a:buFont typeface="Wingdings" panose="05000000000000000000" pitchFamily="2"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Present your findings in a meeting</a:t>
            </a:r>
          </a:p>
          <a:p>
            <a:pPr marL="342900" lvl="0" indent="-342900">
              <a:buFont typeface="Wingdings" panose="05000000000000000000" pitchFamily="2"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Send printed written documentation/a report to personnel.</a:t>
            </a:r>
          </a:p>
        </p:txBody>
      </p:sp>
      <p:pic>
        <p:nvPicPr>
          <p:cNvPr id="4" name="Picture 3">
            <a:extLst>
              <a:ext uri="{FF2B5EF4-FFF2-40B4-BE49-F238E27FC236}">
                <a16:creationId xmlns:a16="http://schemas.microsoft.com/office/drawing/2014/main" id="{6405D703-E412-4B7D-AEEE-E75EF3565D6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932040" y="4177681"/>
            <a:ext cx="2880320" cy="2160238"/>
          </a:xfrm>
          <a:prstGeom prst="rect">
            <a:avLst/>
          </a:prstGeom>
          <a:noFill/>
          <a:ln>
            <a:noFill/>
          </a:ln>
        </p:spPr>
      </p:pic>
      <p:sp>
        <p:nvSpPr>
          <p:cNvPr id="5" name="Footer Placeholder 4">
            <a:extLst>
              <a:ext uri="{FF2B5EF4-FFF2-40B4-BE49-F238E27FC236}">
                <a16:creationId xmlns:a16="http://schemas.microsoft.com/office/drawing/2014/main" id="{7CF84443-6D46-4B98-ADED-28E8D8C5A70F}"/>
              </a:ext>
            </a:extLst>
          </p:cNvPr>
          <p:cNvSpPr>
            <a:spLocks noGrp="1"/>
          </p:cNvSpPr>
          <p:nvPr>
            <p:ph type="ftr" sz="quarter" idx="11"/>
          </p:nvPr>
        </p:nvSpPr>
        <p:spPr/>
        <p:txBody>
          <a:bodyPr/>
          <a:lstStyle/>
          <a:p>
            <a:endParaRPr lang="en-A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D9BE9-E373-4E90-845A-3373D620AC0A}"/>
              </a:ext>
            </a:extLst>
          </p:cNvPr>
          <p:cNvSpPr>
            <a:spLocks noGrp="1"/>
          </p:cNvSpPr>
          <p:nvPr>
            <p:ph type="title"/>
          </p:nvPr>
        </p:nvSpPr>
        <p:spPr/>
        <p:txBody>
          <a:bodyPr/>
          <a:lstStyle/>
          <a:p>
            <a:r>
              <a:rPr lang="en-GB" dirty="0"/>
              <a:t>Asking questions</a:t>
            </a:r>
          </a:p>
        </p:txBody>
      </p:sp>
      <p:sp>
        <p:nvSpPr>
          <p:cNvPr id="3" name="Content Placeholder 2">
            <a:extLst>
              <a:ext uri="{FF2B5EF4-FFF2-40B4-BE49-F238E27FC236}">
                <a16:creationId xmlns:a16="http://schemas.microsoft.com/office/drawing/2014/main" id="{C8F880CE-1664-4BE4-8CF7-EAE9DB7198BB}"/>
              </a:ext>
            </a:extLst>
          </p:cNvPr>
          <p:cNvSpPr>
            <a:spLocks noGrp="1"/>
          </p:cNvSpPr>
          <p:nvPr>
            <p:ph idx="1"/>
          </p:nvPr>
        </p:nvSpPr>
        <p:spPr/>
        <p:txBody>
          <a:bodyPr/>
          <a:lstStyle/>
          <a:p>
            <a:pPr marL="0" indent="0">
              <a:buNone/>
            </a:pPr>
            <a:r>
              <a:rPr lang="en-GB" sz="2800" b="1" dirty="0">
                <a:effectLst/>
                <a:latin typeface="Calibri" panose="020F0502020204030204" pitchFamily="34" charset="0"/>
                <a:ea typeface="Calibri" panose="020F0502020204030204" pitchFamily="34" charset="0"/>
                <a:cs typeface="Times New Roman" panose="02020603050405020304" pitchFamily="18" charset="0"/>
              </a:rPr>
              <a:t>Good questions to ask usually start with:</a:t>
            </a:r>
          </a:p>
          <a:p>
            <a:pPr marL="342900" lvl="0" indent="-342900">
              <a:buFont typeface="Wingdings" panose="05000000000000000000" pitchFamily="2"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Why?</a:t>
            </a:r>
          </a:p>
          <a:p>
            <a:r>
              <a:rPr lang="en-GB" sz="2800" dirty="0">
                <a:effectLst/>
                <a:latin typeface="Calibri" panose="020F0502020204030204" pitchFamily="34" charset="0"/>
                <a:ea typeface="Calibri" panose="020F0502020204030204" pitchFamily="34" charset="0"/>
                <a:cs typeface="Times New Roman" panose="02020603050405020304" pitchFamily="18" charset="0"/>
              </a:rPr>
              <a:t>What? </a:t>
            </a:r>
          </a:p>
          <a:p>
            <a:pPr marL="342900" lvl="0" indent="-342900">
              <a:buFont typeface="Wingdings" panose="05000000000000000000" pitchFamily="2"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Where?</a:t>
            </a:r>
          </a:p>
          <a:p>
            <a:r>
              <a:rPr lang="en-GB" sz="2800" dirty="0">
                <a:effectLst/>
                <a:latin typeface="Calibri" panose="020F0502020204030204" pitchFamily="34" charset="0"/>
                <a:ea typeface="Calibri" panose="020F0502020204030204" pitchFamily="34" charset="0"/>
                <a:cs typeface="Times New Roman" panose="02020603050405020304" pitchFamily="18" charset="0"/>
              </a:rPr>
              <a:t>When?</a:t>
            </a:r>
          </a:p>
          <a:p>
            <a:r>
              <a:rPr lang="en-GB" dirty="0">
                <a:latin typeface="Calibri" panose="020F0502020204030204" pitchFamily="34" charset="0"/>
                <a:cs typeface="Times New Roman" panose="02020603050405020304" pitchFamily="18" charset="0"/>
              </a:rPr>
              <a:t>How?</a:t>
            </a:r>
          </a:p>
          <a:p>
            <a:pPr marL="0" indent="0">
              <a:buNone/>
            </a:pPr>
            <a:r>
              <a:rPr lang="en-GB" dirty="0">
                <a:latin typeface="Calibri" panose="020F0502020204030204" pitchFamily="34" charset="0"/>
                <a:cs typeface="Times New Roman" panose="02020603050405020304" pitchFamily="18" charset="0"/>
              </a:rPr>
              <a:t>These are ‘open’ questions that allow </a:t>
            </a:r>
            <a:br>
              <a:rPr lang="en-GB" dirty="0">
                <a:latin typeface="Calibri" panose="020F0502020204030204" pitchFamily="34" charset="0"/>
                <a:cs typeface="Times New Roman" panose="02020603050405020304" pitchFamily="18" charset="0"/>
              </a:rPr>
            </a:br>
            <a:r>
              <a:rPr lang="en-GB" dirty="0">
                <a:latin typeface="Calibri" panose="020F0502020204030204" pitchFamily="34" charset="0"/>
                <a:cs typeface="Times New Roman" panose="02020603050405020304" pitchFamily="18" charset="0"/>
              </a:rPr>
              <a:t>you to unlock more information.</a:t>
            </a:r>
            <a:endParaRPr lang="en-GB" dirty="0"/>
          </a:p>
        </p:txBody>
      </p:sp>
      <p:pic>
        <p:nvPicPr>
          <p:cNvPr id="4" name="Picture 3">
            <a:extLst>
              <a:ext uri="{FF2B5EF4-FFF2-40B4-BE49-F238E27FC236}">
                <a16:creationId xmlns:a16="http://schemas.microsoft.com/office/drawing/2014/main" id="{71D613A8-E461-49AC-A6C5-CEF66789C60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843349" y="2132856"/>
            <a:ext cx="2843451" cy="3251356"/>
          </a:xfrm>
          <a:prstGeom prst="rect">
            <a:avLst/>
          </a:prstGeom>
          <a:noFill/>
          <a:ln>
            <a:noFill/>
          </a:ln>
        </p:spPr>
      </p:pic>
      <p:sp>
        <p:nvSpPr>
          <p:cNvPr id="5" name="Footer Placeholder 4">
            <a:extLst>
              <a:ext uri="{FF2B5EF4-FFF2-40B4-BE49-F238E27FC236}">
                <a16:creationId xmlns:a16="http://schemas.microsoft.com/office/drawing/2014/main" id="{E947F115-5DC5-49D0-8F35-442AF4EDE0C5}"/>
              </a:ext>
            </a:extLst>
          </p:cNvPr>
          <p:cNvSpPr>
            <a:spLocks noGrp="1"/>
          </p:cNvSpPr>
          <p:nvPr>
            <p:ph type="ftr" sz="quarter" idx="11"/>
          </p:nvPr>
        </p:nvSpPr>
        <p:spPr/>
        <p:txBody>
          <a:bodyPr/>
          <a:lstStyle/>
          <a:p>
            <a:endParaRPr lang="en-AU" dirty="0"/>
          </a:p>
        </p:txBody>
      </p:sp>
    </p:spTree>
    <p:extLst>
      <p:ext uri="{BB962C8B-B14F-4D97-AF65-F5344CB8AC3E}">
        <p14:creationId xmlns:p14="http://schemas.microsoft.com/office/powerpoint/2010/main" val="35753440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fontScale="90000"/>
          </a:bodyPr>
          <a:lstStyle/>
          <a:p>
            <a:br>
              <a:rPr lang="en-GB" dirty="0"/>
            </a:br>
            <a:r>
              <a:rPr lang="en-GB" sz="4900" dirty="0"/>
              <a:t>Activity 3D</a:t>
            </a:r>
            <a:r>
              <a:rPr lang="en-AU" sz="4900" dirty="0"/>
              <a:t> </a:t>
            </a:r>
            <a:br>
              <a:rPr lang="en-AU" dirty="0"/>
            </a:br>
            <a:endParaRPr lang="en-CA" sz="3100" dirty="0"/>
          </a:p>
        </p:txBody>
      </p:sp>
      <p:pic>
        <p:nvPicPr>
          <p:cNvPr id="7" name="Content Placeholder 6" descr="Fotolia_2204087_XS"/>
          <p:cNvPicPr>
            <a:picLocks noGrp="1" noChangeAspect="1" noChangeArrowheads="1"/>
          </p:cNvPicPr>
          <p:nvPr>
            <p:ph idx="1"/>
          </p:nvPr>
        </p:nvPicPr>
        <p:blipFill>
          <a:blip r:embed="rId3" cstate="print"/>
          <a:srcRect/>
          <a:stretch>
            <a:fillRect/>
          </a:stretch>
        </p:blipFill>
        <p:spPr bwMode="auto">
          <a:xfrm>
            <a:off x="2057400" y="1939131"/>
            <a:ext cx="5029200" cy="3848100"/>
          </a:xfrm>
          <a:prstGeom prst="rect">
            <a:avLst/>
          </a:prstGeom>
          <a:ln>
            <a:noFill/>
          </a:ln>
          <a:effectLst>
            <a:softEdge rad="112500"/>
          </a:effectLst>
        </p:spPr>
      </p:pic>
      <p:sp>
        <p:nvSpPr>
          <p:cNvPr id="2" name="Footer Placeholder 1">
            <a:extLst>
              <a:ext uri="{FF2B5EF4-FFF2-40B4-BE49-F238E27FC236}">
                <a16:creationId xmlns:a16="http://schemas.microsoft.com/office/drawing/2014/main" id="{982C2C15-7BF1-4DD1-B2AB-F3A21781947F}"/>
              </a:ext>
            </a:extLst>
          </p:cNvPr>
          <p:cNvSpPr>
            <a:spLocks noGrp="1"/>
          </p:cNvSpPr>
          <p:nvPr>
            <p:ph type="ftr" sz="quarter" idx="11"/>
          </p:nvPr>
        </p:nvSpPr>
        <p:spPr/>
        <p:txBody>
          <a:bodyPr/>
          <a:lstStyle/>
          <a:p>
            <a:endParaRPr lang="en-AU"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dirty="0">
                <a:solidFill>
                  <a:srgbClr val="FF0000"/>
                </a:solidFill>
              </a:rPr>
              <a:t>Summative Assessments</a:t>
            </a:r>
          </a:p>
        </p:txBody>
      </p:sp>
      <p:sp>
        <p:nvSpPr>
          <p:cNvPr id="75779" name="Content Placeholder 2"/>
          <p:cNvSpPr>
            <a:spLocks noGrp="1"/>
          </p:cNvSpPr>
          <p:nvPr>
            <p:ph idx="1"/>
          </p:nvPr>
        </p:nvSpPr>
        <p:spPr/>
        <p:txBody>
          <a:bodyPr/>
          <a:lstStyle/>
          <a:p>
            <a:pPr marL="0" indent="0">
              <a:buNone/>
            </a:pPr>
            <a:r>
              <a:rPr lang="en-US" b="1" dirty="0"/>
              <a:t>Summative assessments consist of:</a:t>
            </a:r>
          </a:p>
          <a:p>
            <a:r>
              <a:rPr lang="en-US" dirty="0"/>
              <a:t>Skills Activity</a:t>
            </a:r>
          </a:p>
          <a:p>
            <a:r>
              <a:rPr lang="en-US" dirty="0"/>
              <a:t>Knowledge Activity</a:t>
            </a:r>
          </a:p>
          <a:p>
            <a:r>
              <a:rPr lang="en-US" dirty="0"/>
              <a:t>Performance Activity.</a:t>
            </a:r>
          </a:p>
          <a:p>
            <a:pPr marL="0" indent="0">
              <a:buNone/>
            </a:pPr>
            <a:endParaRPr lang="en-US" dirty="0"/>
          </a:p>
          <a:p>
            <a:pPr marL="0" indent="0">
              <a:buNone/>
            </a:pPr>
            <a:r>
              <a:rPr lang="en-US" dirty="0"/>
              <a:t>Your assessor will provide you with further guidance on how and where to complete these assessments.</a:t>
            </a:r>
          </a:p>
        </p:txBody>
      </p:sp>
      <p:pic>
        <p:nvPicPr>
          <p:cNvPr id="4" name="Content Placeholder 6" descr="Fotolia_2204087_XS"/>
          <p:cNvPicPr>
            <a:picLocks noChangeAspect="1" noChangeArrowheads="1"/>
          </p:cNvPicPr>
          <p:nvPr/>
        </p:nvPicPr>
        <p:blipFill>
          <a:blip r:embed="rId2" cstate="print"/>
          <a:srcRect/>
          <a:stretch>
            <a:fillRect/>
          </a:stretch>
        </p:blipFill>
        <p:spPr bwMode="auto">
          <a:xfrm>
            <a:off x="6021724" y="1636192"/>
            <a:ext cx="2582724" cy="1976176"/>
          </a:xfrm>
          <a:prstGeom prst="rect">
            <a:avLst/>
          </a:prstGeom>
          <a:ln>
            <a:noFill/>
          </a:ln>
          <a:effectLst>
            <a:softEdge rad="112500"/>
          </a:effectLst>
        </p:spPr>
      </p:pic>
      <p:sp>
        <p:nvSpPr>
          <p:cNvPr id="2" name="Footer Placeholder 1">
            <a:extLst>
              <a:ext uri="{FF2B5EF4-FFF2-40B4-BE49-F238E27FC236}">
                <a16:creationId xmlns:a16="http://schemas.microsoft.com/office/drawing/2014/main" id="{2C40C194-06AC-4F58-922F-AAAA9DBFCBC2}"/>
              </a:ext>
            </a:extLst>
          </p:cNvPr>
          <p:cNvSpPr>
            <a:spLocks noGrp="1"/>
          </p:cNvSpPr>
          <p:nvPr>
            <p:ph type="ftr" sz="quarter" idx="11"/>
          </p:nvPr>
        </p:nvSpPr>
        <p:spPr/>
        <p:txBody>
          <a:bodyPr/>
          <a:lstStyle/>
          <a:p>
            <a:endParaRPr lang="en-AU"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tle 3"/>
          <p:cNvSpPr>
            <a:spLocks noGrp="1"/>
          </p:cNvSpPr>
          <p:nvPr>
            <p:ph type="title"/>
          </p:nvPr>
        </p:nvSpPr>
        <p:spPr>
          <a:xfrm>
            <a:off x="1476375" y="260350"/>
            <a:ext cx="6400800" cy="1143000"/>
          </a:xfrm>
        </p:spPr>
        <p:txBody>
          <a:bodyPr/>
          <a:lstStyle/>
          <a:p>
            <a:pPr eaLnBrk="1" hangingPunct="1"/>
            <a:r>
              <a:rPr lang="en-AU" dirty="0">
                <a:solidFill>
                  <a:srgbClr val="FF0000"/>
                </a:solidFill>
              </a:rPr>
              <a:t>Summary and Feedback</a:t>
            </a:r>
            <a:endParaRPr lang="en-CA" dirty="0">
              <a:solidFill>
                <a:srgbClr val="FF0000"/>
              </a:solidFill>
            </a:endParaRPr>
          </a:p>
        </p:txBody>
      </p:sp>
      <p:sp>
        <p:nvSpPr>
          <p:cNvPr id="178179" name="Content Placeholder 3"/>
          <p:cNvSpPr>
            <a:spLocks noGrp="1"/>
          </p:cNvSpPr>
          <p:nvPr>
            <p:ph idx="1"/>
          </p:nvPr>
        </p:nvSpPr>
        <p:spPr/>
        <p:txBody>
          <a:bodyPr>
            <a:normAutofit/>
          </a:bodyPr>
          <a:lstStyle/>
          <a:p>
            <a:r>
              <a:rPr lang="en-US" sz="2800" dirty="0"/>
              <a:t>Did we meet our objectives?</a:t>
            </a:r>
          </a:p>
          <a:p>
            <a:r>
              <a:rPr lang="en-US" sz="2800" dirty="0"/>
              <a:t>How did you find this session?</a:t>
            </a:r>
          </a:p>
          <a:p>
            <a:r>
              <a:rPr lang="en-US" sz="2800" dirty="0"/>
              <a:t>Any questions?</a:t>
            </a:r>
          </a:p>
        </p:txBody>
      </p:sp>
      <p:pic>
        <p:nvPicPr>
          <p:cNvPr id="178180" name="Picture 3" descr="Fotolia_24005805_S.jpg"/>
          <p:cNvPicPr>
            <a:picLocks noChangeAspect="1"/>
          </p:cNvPicPr>
          <p:nvPr/>
        </p:nvPicPr>
        <p:blipFill>
          <a:blip r:embed="rId3" cstate="print"/>
          <a:srcRect/>
          <a:stretch>
            <a:fillRect/>
          </a:stretch>
        </p:blipFill>
        <p:spPr bwMode="auto">
          <a:xfrm>
            <a:off x="1854200" y="3141663"/>
            <a:ext cx="5435600" cy="249872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4EDC3-BE94-4901-98D3-E154249E9C99}"/>
              </a:ext>
            </a:extLst>
          </p:cNvPr>
          <p:cNvSpPr>
            <a:spLocks noGrp="1"/>
          </p:cNvSpPr>
          <p:nvPr>
            <p:ph type="title"/>
          </p:nvPr>
        </p:nvSpPr>
        <p:spPr/>
        <p:txBody>
          <a:bodyPr/>
          <a:lstStyle/>
          <a:p>
            <a:r>
              <a:rPr lang="en-GB" dirty="0"/>
              <a:t>Body language</a:t>
            </a:r>
          </a:p>
        </p:txBody>
      </p:sp>
      <p:sp>
        <p:nvSpPr>
          <p:cNvPr id="3" name="Content Placeholder 2">
            <a:extLst>
              <a:ext uri="{FF2B5EF4-FFF2-40B4-BE49-F238E27FC236}">
                <a16:creationId xmlns:a16="http://schemas.microsoft.com/office/drawing/2014/main" id="{45849F17-F145-4C44-8E62-4F48D192F91E}"/>
              </a:ext>
            </a:extLst>
          </p:cNvPr>
          <p:cNvSpPr>
            <a:spLocks noGrp="1"/>
          </p:cNvSpPr>
          <p:nvPr>
            <p:ph idx="1"/>
          </p:nvPr>
        </p:nvSpPr>
        <p:spPr/>
        <p:txBody>
          <a:bodyPr/>
          <a:lstStyle/>
          <a:p>
            <a:r>
              <a:rPr lang="en-GB" sz="2800" dirty="0">
                <a:effectLst/>
                <a:latin typeface="Calibri" panose="020F0502020204030204" pitchFamily="34" charset="0"/>
                <a:ea typeface="Calibri" panose="020F0502020204030204" pitchFamily="34" charset="0"/>
                <a:cs typeface="Times New Roman" panose="02020603050405020304" pitchFamily="18" charset="0"/>
              </a:rPr>
              <a:t>Facial expressions </a:t>
            </a:r>
          </a:p>
          <a:p>
            <a:r>
              <a:rPr lang="en-GB" dirty="0">
                <a:latin typeface="Calibri" panose="020F0502020204030204" pitchFamily="34" charset="0"/>
                <a:cs typeface="Times New Roman" panose="02020603050405020304" pitchFamily="18" charset="0"/>
              </a:rPr>
              <a:t>Eye contact</a:t>
            </a:r>
          </a:p>
          <a:p>
            <a:r>
              <a:rPr lang="en-GB" dirty="0">
                <a:latin typeface="Calibri" panose="020F0502020204030204" pitchFamily="34" charset="0"/>
                <a:cs typeface="Times New Roman" panose="02020603050405020304" pitchFamily="18" charset="0"/>
              </a:rPr>
              <a:t>Posture or position</a:t>
            </a:r>
          </a:p>
          <a:p>
            <a:r>
              <a:rPr lang="en-GB" dirty="0">
                <a:latin typeface="Calibri" panose="020F0502020204030204" pitchFamily="34" charset="0"/>
                <a:cs typeface="Times New Roman" panose="02020603050405020304" pitchFamily="18" charset="0"/>
              </a:rPr>
              <a:t>Gestures</a:t>
            </a:r>
          </a:p>
          <a:p>
            <a:r>
              <a:rPr lang="en-GB" dirty="0">
                <a:latin typeface="Calibri" panose="020F0502020204030204" pitchFamily="34" charset="0"/>
                <a:cs typeface="Times New Roman" panose="02020603050405020304" pitchFamily="18" charset="0"/>
              </a:rPr>
              <a:t>Vocal tone</a:t>
            </a:r>
          </a:p>
          <a:p>
            <a:r>
              <a:rPr lang="en-GB" dirty="0">
                <a:latin typeface="Calibri" panose="020F0502020204030204" pitchFamily="34" charset="0"/>
                <a:cs typeface="Times New Roman" panose="02020603050405020304" pitchFamily="18" charset="0"/>
              </a:rPr>
              <a:t>Minimal encouragers.</a:t>
            </a:r>
            <a:endParaRPr lang="en-GB" dirty="0"/>
          </a:p>
        </p:txBody>
      </p:sp>
      <p:pic>
        <p:nvPicPr>
          <p:cNvPr id="7" name="Picture 6">
            <a:extLst>
              <a:ext uri="{FF2B5EF4-FFF2-40B4-BE49-F238E27FC236}">
                <a16:creationId xmlns:a16="http://schemas.microsoft.com/office/drawing/2014/main" id="{3216C9D4-ACE4-45E1-B06C-D260743D964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932040" y="2237731"/>
            <a:ext cx="3137862" cy="3888432"/>
          </a:xfrm>
          <a:prstGeom prst="rect">
            <a:avLst/>
          </a:prstGeom>
          <a:noFill/>
          <a:ln>
            <a:noFill/>
          </a:ln>
        </p:spPr>
      </p:pic>
      <p:sp>
        <p:nvSpPr>
          <p:cNvPr id="4" name="Footer Placeholder 3">
            <a:extLst>
              <a:ext uri="{FF2B5EF4-FFF2-40B4-BE49-F238E27FC236}">
                <a16:creationId xmlns:a16="http://schemas.microsoft.com/office/drawing/2014/main" id="{B1201B62-CC24-4AC0-90CD-B82B51118781}"/>
              </a:ext>
            </a:extLst>
          </p:cNvPr>
          <p:cNvSpPr>
            <a:spLocks noGrp="1"/>
          </p:cNvSpPr>
          <p:nvPr>
            <p:ph type="ftr" sz="quarter" idx="11"/>
          </p:nvPr>
        </p:nvSpPr>
        <p:spPr/>
        <p:txBody>
          <a:bodyPr/>
          <a:lstStyle/>
          <a:p>
            <a:endParaRPr lang="en-AU" dirty="0"/>
          </a:p>
        </p:txBody>
      </p:sp>
    </p:spTree>
    <p:extLst>
      <p:ext uri="{BB962C8B-B14F-4D97-AF65-F5344CB8AC3E}">
        <p14:creationId xmlns:p14="http://schemas.microsoft.com/office/powerpoint/2010/main" val="3957905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fontScale="90000"/>
          </a:bodyPr>
          <a:lstStyle/>
          <a:p>
            <a:br>
              <a:rPr lang="en-GB" dirty="0"/>
            </a:br>
            <a:r>
              <a:rPr lang="en-GB" sz="4900" dirty="0"/>
              <a:t>Activity 1A</a:t>
            </a:r>
            <a:r>
              <a:rPr lang="en-AU" sz="4900" dirty="0"/>
              <a:t> </a:t>
            </a:r>
            <a:br>
              <a:rPr lang="en-AU" dirty="0"/>
            </a:br>
            <a:endParaRPr lang="en-CA" sz="3100" dirty="0"/>
          </a:p>
        </p:txBody>
      </p:sp>
      <p:pic>
        <p:nvPicPr>
          <p:cNvPr id="5" name="Picture 6" descr="Fotolia_2204087_XS"/>
          <p:cNvPicPr>
            <a:picLocks noGrp="1" noChangeAspect="1" noChangeArrowheads="1"/>
          </p:cNvPicPr>
          <p:nvPr>
            <p:ph idx="1"/>
          </p:nvPr>
        </p:nvPicPr>
        <p:blipFill>
          <a:blip r:embed="rId3" cstate="print"/>
          <a:srcRect/>
          <a:stretch>
            <a:fillRect/>
          </a:stretch>
        </p:blipFill>
        <p:spPr bwMode="auto">
          <a:xfrm>
            <a:off x="2057400" y="1939131"/>
            <a:ext cx="5029200" cy="3848100"/>
          </a:xfrm>
          <a:prstGeom prst="rect">
            <a:avLst/>
          </a:prstGeom>
          <a:ln>
            <a:noFill/>
          </a:ln>
          <a:effectLst>
            <a:softEdge rad="112500"/>
          </a:effectLst>
        </p:spPr>
      </p:pic>
      <p:sp>
        <p:nvSpPr>
          <p:cNvPr id="2" name="Footer Placeholder 1">
            <a:extLst>
              <a:ext uri="{FF2B5EF4-FFF2-40B4-BE49-F238E27FC236}">
                <a16:creationId xmlns:a16="http://schemas.microsoft.com/office/drawing/2014/main" id="{D7FE0656-42E0-4CA6-9BB7-30B8CBA8F403}"/>
              </a:ext>
            </a:extLst>
          </p:cNvPr>
          <p:cNvSpPr>
            <a:spLocks noGrp="1"/>
          </p:cNvSpPr>
          <p:nvPr>
            <p:ph type="ftr" sz="quarter" idx="11"/>
          </p:nvPr>
        </p:nvSpPr>
        <p:spPr/>
        <p:txBody>
          <a:bodyPr/>
          <a:lstStyle/>
          <a:p>
            <a:endParaRPr lang="en-AU"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290</TotalTime>
  <Words>3860</Words>
  <Application>Microsoft Office PowerPoint</Application>
  <PresentationFormat>On-screen Show (4:3)</PresentationFormat>
  <Paragraphs>383</Paragraphs>
  <Slides>72</Slides>
  <Notes>42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72</vt:i4>
      </vt:variant>
    </vt:vector>
  </HeadingPairs>
  <TitlesOfParts>
    <vt:vector size="77" baseType="lpstr">
      <vt:lpstr>Arial</vt:lpstr>
      <vt:lpstr>Calibri</vt:lpstr>
      <vt:lpstr>Times New Roman</vt:lpstr>
      <vt:lpstr>Wingdings</vt:lpstr>
      <vt:lpstr>Office Theme</vt:lpstr>
      <vt:lpstr>PowerPoint Presentation</vt:lpstr>
      <vt:lpstr>Identify customer needs</vt:lpstr>
      <vt:lpstr>Your customers</vt:lpstr>
      <vt:lpstr>Customer needs and expectations may include:</vt:lpstr>
      <vt:lpstr>Interpersonal skills</vt:lpstr>
      <vt:lpstr>To listen actively, it is important to:</vt:lpstr>
      <vt:lpstr>Asking questions</vt:lpstr>
      <vt:lpstr>Body language</vt:lpstr>
      <vt:lpstr> Activity 1A  </vt:lpstr>
      <vt:lpstr>Identify customer needs</vt:lpstr>
      <vt:lpstr>Customer needs for service delivery</vt:lpstr>
      <vt:lpstr>Organisational requirements</vt:lpstr>
      <vt:lpstr> Activity 1B  </vt:lpstr>
      <vt:lpstr>Identify customer needs</vt:lpstr>
      <vt:lpstr>Explaining customer options and choices</vt:lpstr>
      <vt:lpstr>Communicating with customers</vt:lpstr>
      <vt:lpstr> Activity 1C  </vt:lpstr>
      <vt:lpstr>Identify customer needs</vt:lpstr>
      <vt:lpstr>Limitations with fulfilling customer needs</vt:lpstr>
      <vt:lpstr>Addressing limitations</vt:lpstr>
      <vt:lpstr>Teamwork</vt:lpstr>
      <vt:lpstr> Activity 1D  </vt:lpstr>
      <vt:lpstr>Deliver a service to customers</vt:lpstr>
      <vt:lpstr>Organisational service delivery</vt:lpstr>
      <vt:lpstr>Ethical codes may include:</vt:lpstr>
      <vt:lpstr>Organisational policies and procedures</vt:lpstr>
      <vt:lpstr>Customer service standards will include:</vt:lpstr>
      <vt:lpstr>Customer service legislation</vt:lpstr>
      <vt:lpstr> Activity 2A  </vt:lpstr>
      <vt:lpstr>Deliver a service to customers</vt:lpstr>
      <vt:lpstr>Rapport</vt:lpstr>
      <vt:lpstr>Maintaining rapport</vt:lpstr>
      <vt:lpstr> Activity 2B  </vt:lpstr>
      <vt:lpstr>Deliver a service to customers</vt:lpstr>
      <vt:lpstr>Complaints may relate to:</vt:lpstr>
      <vt:lpstr>Handling customer complaints</vt:lpstr>
      <vt:lpstr>A written format for complaints may include:</vt:lpstr>
      <vt:lpstr>Problem-solving and complaints</vt:lpstr>
      <vt:lpstr>Appropriate complaints handling</vt:lpstr>
      <vt:lpstr> Activity 2C  </vt:lpstr>
      <vt:lpstr>Deliver a service to customers</vt:lpstr>
      <vt:lpstr>Assisting customers with specific needs</vt:lpstr>
      <vt:lpstr>Responding to customers with specific needs</vt:lpstr>
      <vt:lpstr> Activity 2D  </vt:lpstr>
      <vt:lpstr>Deliver a service to customers</vt:lpstr>
      <vt:lpstr>Promoting products and services</vt:lpstr>
      <vt:lpstr>Enhancing products and services</vt:lpstr>
      <vt:lpstr> Activity 2E  </vt:lpstr>
      <vt:lpstr>Evaluate customer service delivery</vt:lpstr>
      <vt:lpstr>Customer satisfaction</vt:lpstr>
      <vt:lpstr>Methods to obtain evidence</vt:lpstr>
      <vt:lpstr>Reviewing customer satisfaction</vt:lpstr>
      <vt:lpstr> Activity 3A  </vt:lpstr>
      <vt:lpstr>Evaluate customer service delivery</vt:lpstr>
      <vt:lpstr>Seeking feedback</vt:lpstr>
      <vt:lpstr>A process to gain information should include:</vt:lpstr>
      <vt:lpstr>Net promoter score</vt:lpstr>
      <vt:lpstr>Responding to feedback</vt:lpstr>
      <vt:lpstr> Activity 3B  </vt:lpstr>
      <vt:lpstr>Evaluate customer service delivery</vt:lpstr>
      <vt:lpstr>Evaluating customer service</vt:lpstr>
      <vt:lpstr>Enhancing customer service</vt:lpstr>
      <vt:lpstr> Activity 3C  </vt:lpstr>
      <vt:lpstr>Evaluate customer service delivery</vt:lpstr>
      <vt:lpstr>Documenting recommendations for improvements</vt:lpstr>
      <vt:lpstr>Preparing a report</vt:lpstr>
      <vt:lpstr>Proofreading</vt:lpstr>
      <vt:lpstr>Evaluate customer service delivery</vt:lpstr>
      <vt:lpstr>Providing recommendations</vt:lpstr>
      <vt:lpstr> Activity 3D  </vt:lpstr>
      <vt:lpstr>Summative Assessments</vt:lpstr>
      <vt:lpstr>Summary and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Tom; Chloe</dc:creator>
  <cp:lastModifiedBy>Andrew Finlayson</cp:lastModifiedBy>
  <cp:revision>309</cp:revision>
  <dcterms:created xsi:type="dcterms:W3CDTF">2011-08-26T06:48:04Z</dcterms:created>
  <dcterms:modified xsi:type="dcterms:W3CDTF">2021-07-26T07:47:02Z</dcterms:modified>
</cp:coreProperties>
</file>